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60" r:id="rId2"/>
    <p:sldId id="264" r:id="rId3"/>
    <p:sldId id="274" r:id="rId4"/>
    <p:sldId id="275" r:id="rId5"/>
    <p:sldId id="276" r:id="rId6"/>
    <p:sldId id="277" r:id="rId7"/>
    <p:sldId id="278" r:id="rId8"/>
    <p:sldId id="279" r:id="rId9"/>
    <p:sldId id="280" r:id="rId10"/>
    <p:sldId id="281" r:id="rId11"/>
    <p:sldId id="282" r:id="rId12"/>
    <p:sldId id="283" r:id="rId13"/>
    <p:sldId id="272" r:id="rId14"/>
    <p:sldId id="373" r:id="rId15"/>
    <p:sldId id="377" r:id="rId16"/>
    <p:sldId id="378" r:id="rId17"/>
    <p:sldId id="383" r:id="rId18"/>
    <p:sldId id="375" r:id="rId19"/>
    <p:sldId id="384" r:id="rId20"/>
    <p:sldId id="386" r:id="rId21"/>
    <p:sldId id="290" r:id="rId22"/>
    <p:sldId id="387" r:id="rId23"/>
    <p:sldId id="388" r:id="rId24"/>
    <p:sldId id="390" r:id="rId25"/>
    <p:sldId id="391" r:id="rId26"/>
    <p:sldId id="379" r:id="rId27"/>
    <p:sldId id="380" r:id="rId28"/>
    <p:sldId id="381" r:id="rId29"/>
    <p:sldId id="382" r:id="rId30"/>
    <p:sldId id="403" r:id="rId31"/>
    <p:sldId id="397" r:id="rId32"/>
    <p:sldId id="393" r:id="rId33"/>
    <p:sldId id="398" r:id="rId34"/>
    <p:sldId id="394" r:id="rId35"/>
    <p:sldId id="363" r:id="rId36"/>
    <p:sldId id="404" r:id="rId37"/>
    <p:sldId id="396" r:id="rId38"/>
    <p:sldId id="369" r:id="rId39"/>
    <p:sldId id="399" r:id="rId40"/>
    <p:sldId id="400" r:id="rId41"/>
    <p:sldId id="357" r:id="rId42"/>
    <p:sldId id="405" r:id="rId43"/>
    <p:sldId id="344" r:id="rId44"/>
    <p:sldId id="345" r:id="rId45"/>
    <p:sldId id="347" r:id="rId46"/>
    <p:sldId id="348" r:id="rId47"/>
    <p:sldId id="401" r:id="rId48"/>
    <p:sldId id="402" r:id="rId49"/>
    <p:sldId id="406" r:id="rId50"/>
    <p:sldId id="410" r:id="rId51"/>
    <p:sldId id="371" r:id="rId52"/>
    <p:sldId id="411" r:id="rId53"/>
    <p:sldId id="413" r:id="rId54"/>
    <p:sldId id="414" r:id="rId55"/>
    <p:sldId id="415" r:id="rId56"/>
    <p:sldId id="372" r:id="rId57"/>
    <p:sldId id="416" r:id="rId58"/>
    <p:sldId id="417" r:id="rId59"/>
    <p:sldId id="407" r:id="rId60"/>
    <p:sldId id="408" r:id="rId61"/>
    <p:sldId id="409"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F822D"/>
    <a:srgbClr val="FF6600"/>
    <a:srgbClr val="7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67" autoAdjust="0"/>
  </p:normalViewPr>
  <p:slideViewPr>
    <p:cSldViewPr snapToGrid="0">
      <p:cViewPr varScale="1">
        <p:scale>
          <a:sx n="63" d="100"/>
          <a:sy n="63" d="100"/>
        </p:scale>
        <p:origin x="732"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788471-97C8-4F07-8E35-040FF62835DC}"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zh-CN" altLang="en-US"/>
        </a:p>
      </dgm:t>
    </dgm:pt>
    <dgm:pt modelId="{BFDAB4DF-6AD0-4B23-BC47-629508E0EFD3}">
      <dgm:prSet phldrT="[文本]"/>
      <dgm:spPr/>
      <dgm:t>
        <a:bodyPr/>
        <a:lstStyle/>
        <a:p>
          <a:r>
            <a:rPr lang="en-US" altLang="zh-CN" b="1" dirty="0" smtClean="0"/>
            <a:t>Introduction</a:t>
          </a:r>
          <a:endParaRPr lang="zh-CN" altLang="en-US" b="1" dirty="0"/>
        </a:p>
      </dgm:t>
    </dgm:pt>
    <dgm:pt modelId="{EA3A044F-BE82-4B0A-A910-C3075E776263}" type="parTrans" cxnId="{0F5D5122-6438-4765-90B2-6909BF49EFC4}">
      <dgm:prSet/>
      <dgm:spPr/>
      <dgm:t>
        <a:bodyPr/>
        <a:lstStyle/>
        <a:p>
          <a:endParaRPr lang="zh-CN" altLang="en-US"/>
        </a:p>
      </dgm:t>
    </dgm:pt>
    <dgm:pt modelId="{A8CB4CDE-2081-4E42-9AC6-BBB7CC8129FC}" type="sibTrans" cxnId="{0F5D5122-6438-4765-90B2-6909BF49EFC4}">
      <dgm:prSet/>
      <dgm:spPr/>
      <dgm:t>
        <a:bodyPr/>
        <a:lstStyle/>
        <a:p>
          <a:endParaRPr lang="zh-CN" altLang="en-US"/>
        </a:p>
      </dgm:t>
    </dgm:pt>
    <dgm:pt modelId="{E5205B10-71F1-4B66-A216-BBD668661F22}">
      <dgm:prSet phldrT="[文本]"/>
      <dgm:spPr/>
      <dgm:t>
        <a:bodyPr/>
        <a:lstStyle/>
        <a:p>
          <a:r>
            <a:rPr lang="en-US" altLang="zh-CN" b="1" dirty="0" smtClean="0"/>
            <a:t>Body</a:t>
          </a:r>
          <a:endParaRPr lang="zh-CN" altLang="en-US" b="1" dirty="0"/>
        </a:p>
      </dgm:t>
    </dgm:pt>
    <dgm:pt modelId="{0600BA29-FFFC-4250-A5D5-03FB1A45F231}" type="parTrans" cxnId="{50C9029D-79C1-4C93-B4EA-B47A78382569}">
      <dgm:prSet/>
      <dgm:spPr/>
      <dgm:t>
        <a:bodyPr/>
        <a:lstStyle/>
        <a:p>
          <a:endParaRPr lang="zh-CN" altLang="en-US"/>
        </a:p>
      </dgm:t>
    </dgm:pt>
    <dgm:pt modelId="{C73A3F18-793E-493D-8964-F065052A0E45}" type="sibTrans" cxnId="{50C9029D-79C1-4C93-B4EA-B47A78382569}">
      <dgm:prSet/>
      <dgm:spPr/>
      <dgm:t>
        <a:bodyPr/>
        <a:lstStyle/>
        <a:p>
          <a:endParaRPr lang="zh-CN" altLang="en-US"/>
        </a:p>
      </dgm:t>
    </dgm:pt>
    <dgm:pt modelId="{A60A547F-3B8B-4348-B2FD-2768A46E5093}">
      <dgm:prSet phldrT="[文本]"/>
      <dgm:spPr/>
      <dgm:t>
        <a:bodyPr/>
        <a:lstStyle/>
        <a:p>
          <a:r>
            <a:rPr lang="en-US" altLang="zh-CN" b="1" dirty="0" smtClean="0"/>
            <a:t>Conclusion</a:t>
          </a:r>
          <a:endParaRPr lang="zh-CN" altLang="en-US" b="1" dirty="0"/>
        </a:p>
      </dgm:t>
    </dgm:pt>
    <dgm:pt modelId="{03615248-40B4-4FEC-978C-07D3C2B7935A}" type="parTrans" cxnId="{35FB2BC4-68DE-4DD8-88D4-379B60599E1D}">
      <dgm:prSet/>
      <dgm:spPr/>
      <dgm:t>
        <a:bodyPr/>
        <a:lstStyle/>
        <a:p>
          <a:endParaRPr lang="zh-CN" altLang="en-US"/>
        </a:p>
      </dgm:t>
    </dgm:pt>
    <dgm:pt modelId="{38E3A470-EB6C-4A94-99E1-3B01BC0AF416}" type="sibTrans" cxnId="{35FB2BC4-68DE-4DD8-88D4-379B60599E1D}">
      <dgm:prSet/>
      <dgm:spPr/>
      <dgm:t>
        <a:bodyPr/>
        <a:lstStyle/>
        <a:p>
          <a:endParaRPr lang="zh-CN" altLang="en-US"/>
        </a:p>
      </dgm:t>
    </dgm:pt>
    <dgm:pt modelId="{67723207-8AA4-43C7-9D57-77265BF55043}" type="pres">
      <dgm:prSet presAssocID="{5A788471-97C8-4F07-8E35-040FF62835DC}" presName="Name0" presStyleCnt="0">
        <dgm:presLayoutVars>
          <dgm:chMax val="7"/>
          <dgm:chPref val="7"/>
          <dgm:dir/>
        </dgm:presLayoutVars>
      </dgm:prSet>
      <dgm:spPr/>
      <dgm:t>
        <a:bodyPr/>
        <a:lstStyle/>
        <a:p>
          <a:endParaRPr lang="zh-CN" altLang="en-US"/>
        </a:p>
      </dgm:t>
    </dgm:pt>
    <dgm:pt modelId="{5F10C9A9-0078-4130-8E80-82B15CC62861}" type="pres">
      <dgm:prSet presAssocID="{5A788471-97C8-4F07-8E35-040FF62835DC}" presName="Name1" presStyleCnt="0"/>
      <dgm:spPr/>
    </dgm:pt>
    <dgm:pt modelId="{4F6820DB-7422-4365-A6B2-A20867C303B2}" type="pres">
      <dgm:prSet presAssocID="{5A788471-97C8-4F07-8E35-040FF62835DC}" presName="cycle" presStyleCnt="0"/>
      <dgm:spPr/>
    </dgm:pt>
    <dgm:pt modelId="{820CCF8C-1A89-4C9E-8BF2-ADB7DBA832E3}" type="pres">
      <dgm:prSet presAssocID="{5A788471-97C8-4F07-8E35-040FF62835DC}" presName="srcNode" presStyleLbl="node1" presStyleIdx="0" presStyleCnt="3"/>
      <dgm:spPr/>
    </dgm:pt>
    <dgm:pt modelId="{643088C6-5267-4266-A6A8-38423ABA167E}" type="pres">
      <dgm:prSet presAssocID="{5A788471-97C8-4F07-8E35-040FF62835DC}" presName="conn" presStyleLbl="parChTrans1D2" presStyleIdx="0" presStyleCnt="1"/>
      <dgm:spPr/>
      <dgm:t>
        <a:bodyPr/>
        <a:lstStyle/>
        <a:p>
          <a:endParaRPr lang="zh-CN" altLang="en-US"/>
        </a:p>
      </dgm:t>
    </dgm:pt>
    <dgm:pt modelId="{E2078D1A-C6B6-4374-83E0-8EACF4BCDD2A}" type="pres">
      <dgm:prSet presAssocID="{5A788471-97C8-4F07-8E35-040FF62835DC}" presName="extraNode" presStyleLbl="node1" presStyleIdx="0" presStyleCnt="3"/>
      <dgm:spPr/>
    </dgm:pt>
    <dgm:pt modelId="{016CEBCB-7220-4F02-9863-19629EF75876}" type="pres">
      <dgm:prSet presAssocID="{5A788471-97C8-4F07-8E35-040FF62835DC}" presName="dstNode" presStyleLbl="node1" presStyleIdx="0" presStyleCnt="3"/>
      <dgm:spPr/>
    </dgm:pt>
    <dgm:pt modelId="{C22523DB-8D43-4290-AE67-612AA1E1DCCD}" type="pres">
      <dgm:prSet presAssocID="{BFDAB4DF-6AD0-4B23-BC47-629508E0EFD3}" presName="text_1" presStyleLbl="node1" presStyleIdx="0" presStyleCnt="3">
        <dgm:presLayoutVars>
          <dgm:bulletEnabled val="1"/>
        </dgm:presLayoutVars>
      </dgm:prSet>
      <dgm:spPr/>
      <dgm:t>
        <a:bodyPr/>
        <a:lstStyle/>
        <a:p>
          <a:endParaRPr lang="zh-CN" altLang="en-US"/>
        </a:p>
      </dgm:t>
    </dgm:pt>
    <dgm:pt modelId="{808D653A-0CA6-456D-BBF0-040344DEB1CA}" type="pres">
      <dgm:prSet presAssocID="{BFDAB4DF-6AD0-4B23-BC47-629508E0EFD3}" presName="accent_1" presStyleCnt="0"/>
      <dgm:spPr/>
    </dgm:pt>
    <dgm:pt modelId="{1491F816-D58D-4B9B-9209-316C86CD8250}" type="pres">
      <dgm:prSet presAssocID="{BFDAB4DF-6AD0-4B23-BC47-629508E0EFD3}" presName="accentRepeatNode" presStyleLbl="solidFgAcc1" presStyleIdx="0" presStyleCnt="3"/>
      <dgm:spPr/>
    </dgm:pt>
    <dgm:pt modelId="{CA4672EF-C1E3-4818-8E68-A8F8EB0551BB}" type="pres">
      <dgm:prSet presAssocID="{E5205B10-71F1-4B66-A216-BBD668661F22}" presName="text_2" presStyleLbl="node1" presStyleIdx="1" presStyleCnt="3">
        <dgm:presLayoutVars>
          <dgm:bulletEnabled val="1"/>
        </dgm:presLayoutVars>
      </dgm:prSet>
      <dgm:spPr/>
      <dgm:t>
        <a:bodyPr/>
        <a:lstStyle/>
        <a:p>
          <a:endParaRPr lang="zh-CN" altLang="en-US"/>
        </a:p>
      </dgm:t>
    </dgm:pt>
    <dgm:pt modelId="{0F1547FE-8DED-4BCC-A73B-315E5C717770}" type="pres">
      <dgm:prSet presAssocID="{E5205B10-71F1-4B66-A216-BBD668661F22}" presName="accent_2" presStyleCnt="0"/>
      <dgm:spPr/>
    </dgm:pt>
    <dgm:pt modelId="{91EBBDA5-9785-4BC5-99EB-8B048FE8D6E6}" type="pres">
      <dgm:prSet presAssocID="{E5205B10-71F1-4B66-A216-BBD668661F22}" presName="accentRepeatNode" presStyleLbl="solidFgAcc1" presStyleIdx="1" presStyleCnt="3"/>
      <dgm:spPr/>
    </dgm:pt>
    <dgm:pt modelId="{2AC0FA0D-BA2C-4F38-8136-37E8D65F5450}" type="pres">
      <dgm:prSet presAssocID="{A60A547F-3B8B-4348-B2FD-2768A46E5093}" presName="text_3" presStyleLbl="node1" presStyleIdx="2" presStyleCnt="3">
        <dgm:presLayoutVars>
          <dgm:bulletEnabled val="1"/>
        </dgm:presLayoutVars>
      </dgm:prSet>
      <dgm:spPr/>
      <dgm:t>
        <a:bodyPr/>
        <a:lstStyle/>
        <a:p>
          <a:endParaRPr lang="zh-CN" altLang="en-US"/>
        </a:p>
      </dgm:t>
    </dgm:pt>
    <dgm:pt modelId="{8F5384A5-9637-4984-9D3B-11D30BC01531}" type="pres">
      <dgm:prSet presAssocID="{A60A547F-3B8B-4348-B2FD-2768A46E5093}" presName="accent_3" presStyleCnt="0"/>
      <dgm:spPr/>
    </dgm:pt>
    <dgm:pt modelId="{12CAD07F-7411-4095-8A05-634536F8E152}" type="pres">
      <dgm:prSet presAssocID="{A60A547F-3B8B-4348-B2FD-2768A46E5093}" presName="accentRepeatNode" presStyleLbl="solidFgAcc1" presStyleIdx="2" presStyleCnt="3"/>
      <dgm:spPr/>
    </dgm:pt>
  </dgm:ptLst>
  <dgm:cxnLst>
    <dgm:cxn modelId="{35FB2BC4-68DE-4DD8-88D4-379B60599E1D}" srcId="{5A788471-97C8-4F07-8E35-040FF62835DC}" destId="{A60A547F-3B8B-4348-B2FD-2768A46E5093}" srcOrd="2" destOrd="0" parTransId="{03615248-40B4-4FEC-978C-07D3C2B7935A}" sibTransId="{38E3A470-EB6C-4A94-99E1-3B01BC0AF416}"/>
    <dgm:cxn modelId="{79404936-55F7-4FDA-A2E4-89054AE2E257}" type="presOf" srcId="{5A788471-97C8-4F07-8E35-040FF62835DC}" destId="{67723207-8AA4-43C7-9D57-77265BF55043}" srcOrd="0" destOrd="0" presId="urn:microsoft.com/office/officeart/2008/layout/VerticalCurvedList"/>
    <dgm:cxn modelId="{50C9029D-79C1-4C93-B4EA-B47A78382569}" srcId="{5A788471-97C8-4F07-8E35-040FF62835DC}" destId="{E5205B10-71F1-4B66-A216-BBD668661F22}" srcOrd="1" destOrd="0" parTransId="{0600BA29-FFFC-4250-A5D5-03FB1A45F231}" sibTransId="{C73A3F18-793E-493D-8964-F065052A0E45}"/>
    <dgm:cxn modelId="{4AAF4DEB-CE3E-4CB0-BD05-34120614A273}" type="presOf" srcId="{A60A547F-3B8B-4348-B2FD-2768A46E5093}" destId="{2AC0FA0D-BA2C-4F38-8136-37E8D65F5450}" srcOrd="0" destOrd="0" presId="urn:microsoft.com/office/officeart/2008/layout/VerticalCurvedList"/>
    <dgm:cxn modelId="{C7F688FE-EBA3-4246-8B07-057EA518BD7C}" type="presOf" srcId="{BFDAB4DF-6AD0-4B23-BC47-629508E0EFD3}" destId="{C22523DB-8D43-4290-AE67-612AA1E1DCCD}" srcOrd="0" destOrd="0" presId="urn:microsoft.com/office/officeart/2008/layout/VerticalCurvedList"/>
    <dgm:cxn modelId="{EDF358DB-70E1-4090-9E24-13680B2AF72F}" type="presOf" srcId="{A8CB4CDE-2081-4E42-9AC6-BBB7CC8129FC}" destId="{643088C6-5267-4266-A6A8-38423ABA167E}" srcOrd="0" destOrd="0" presId="urn:microsoft.com/office/officeart/2008/layout/VerticalCurvedList"/>
    <dgm:cxn modelId="{22233CBC-D7B4-40B2-9E84-A5474A0F1471}" type="presOf" srcId="{E5205B10-71F1-4B66-A216-BBD668661F22}" destId="{CA4672EF-C1E3-4818-8E68-A8F8EB0551BB}" srcOrd="0" destOrd="0" presId="urn:microsoft.com/office/officeart/2008/layout/VerticalCurvedList"/>
    <dgm:cxn modelId="{0F5D5122-6438-4765-90B2-6909BF49EFC4}" srcId="{5A788471-97C8-4F07-8E35-040FF62835DC}" destId="{BFDAB4DF-6AD0-4B23-BC47-629508E0EFD3}" srcOrd="0" destOrd="0" parTransId="{EA3A044F-BE82-4B0A-A910-C3075E776263}" sibTransId="{A8CB4CDE-2081-4E42-9AC6-BBB7CC8129FC}"/>
    <dgm:cxn modelId="{9B17E22F-77B9-4BAF-8E5F-88CBA018E178}" type="presParOf" srcId="{67723207-8AA4-43C7-9D57-77265BF55043}" destId="{5F10C9A9-0078-4130-8E80-82B15CC62861}" srcOrd="0" destOrd="0" presId="urn:microsoft.com/office/officeart/2008/layout/VerticalCurvedList"/>
    <dgm:cxn modelId="{DB7FD5E1-E84F-4AC2-8472-BDCDF7012BCE}" type="presParOf" srcId="{5F10C9A9-0078-4130-8E80-82B15CC62861}" destId="{4F6820DB-7422-4365-A6B2-A20867C303B2}" srcOrd="0" destOrd="0" presId="urn:microsoft.com/office/officeart/2008/layout/VerticalCurvedList"/>
    <dgm:cxn modelId="{495C039C-4364-41FD-AF88-83011CB913C2}" type="presParOf" srcId="{4F6820DB-7422-4365-A6B2-A20867C303B2}" destId="{820CCF8C-1A89-4C9E-8BF2-ADB7DBA832E3}" srcOrd="0" destOrd="0" presId="urn:microsoft.com/office/officeart/2008/layout/VerticalCurvedList"/>
    <dgm:cxn modelId="{23C427A7-E1D3-4575-B182-77BE48DBD16A}" type="presParOf" srcId="{4F6820DB-7422-4365-A6B2-A20867C303B2}" destId="{643088C6-5267-4266-A6A8-38423ABA167E}" srcOrd="1" destOrd="0" presId="urn:microsoft.com/office/officeart/2008/layout/VerticalCurvedList"/>
    <dgm:cxn modelId="{30E261D5-8D43-4DB2-BFA0-F5E3905EEE37}" type="presParOf" srcId="{4F6820DB-7422-4365-A6B2-A20867C303B2}" destId="{E2078D1A-C6B6-4374-83E0-8EACF4BCDD2A}" srcOrd="2" destOrd="0" presId="urn:microsoft.com/office/officeart/2008/layout/VerticalCurvedList"/>
    <dgm:cxn modelId="{66FC0FAA-5F5D-45E0-884C-A99920214422}" type="presParOf" srcId="{4F6820DB-7422-4365-A6B2-A20867C303B2}" destId="{016CEBCB-7220-4F02-9863-19629EF75876}" srcOrd="3" destOrd="0" presId="urn:microsoft.com/office/officeart/2008/layout/VerticalCurvedList"/>
    <dgm:cxn modelId="{13D8F4A8-2B29-455D-99C6-8BD887DED9EE}" type="presParOf" srcId="{5F10C9A9-0078-4130-8E80-82B15CC62861}" destId="{C22523DB-8D43-4290-AE67-612AA1E1DCCD}" srcOrd="1" destOrd="0" presId="urn:microsoft.com/office/officeart/2008/layout/VerticalCurvedList"/>
    <dgm:cxn modelId="{2E026DAD-4AA1-4D37-87C2-6C32FEEAA922}" type="presParOf" srcId="{5F10C9A9-0078-4130-8E80-82B15CC62861}" destId="{808D653A-0CA6-456D-BBF0-040344DEB1CA}" srcOrd="2" destOrd="0" presId="urn:microsoft.com/office/officeart/2008/layout/VerticalCurvedList"/>
    <dgm:cxn modelId="{300EE43C-893B-4A8F-B0AE-F7D1F254A337}" type="presParOf" srcId="{808D653A-0CA6-456D-BBF0-040344DEB1CA}" destId="{1491F816-D58D-4B9B-9209-316C86CD8250}" srcOrd="0" destOrd="0" presId="urn:microsoft.com/office/officeart/2008/layout/VerticalCurvedList"/>
    <dgm:cxn modelId="{CFEF8E11-D878-4033-B2D0-C6807DE5E2E2}" type="presParOf" srcId="{5F10C9A9-0078-4130-8E80-82B15CC62861}" destId="{CA4672EF-C1E3-4818-8E68-A8F8EB0551BB}" srcOrd="3" destOrd="0" presId="urn:microsoft.com/office/officeart/2008/layout/VerticalCurvedList"/>
    <dgm:cxn modelId="{6CA911C8-4200-4361-9CF9-76F271615C91}" type="presParOf" srcId="{5F10C9A9-0078-4130-8E80-82B15CC62861}" destId="{0F1547FE-8DED-4BCC-A73B-315E5C717770}" srcOrd="4" destOrd="0" presId="urn:microsoft.com/office/officeart/2008/layout/VerticalCurvedList"/>
    <dgm:cxn modelId="{36930CBB-4A77-4B60-BE8F-4010D022D79E}" type="presParOf" srcId="{0F1547FE-8DED-4BCC-A73B-315E5C717770}" destId="{91EBBDA5-9785-4BC5-99EB-8B048FE8D6E6}" srcOrd="0" destOrd="0" presId="urn:microsoft.com/office/officeart/2008/layout/VerticalCurvedList"/>
    <dgm:cxn modelId="{F339F7C3-ACEC-4861-8417-4F26C1AA319B}" type="presParOf" srcId="{5F10C9A9-0078-4130-8E80-82B15CC62861}" destId="{2AC0FA0D-BA2C-4F38-8136-37E8D65F5450}" srcOrd="5" destOrd="0" presId="urn:microsoft.com/office/officeart/2008/layout/VerticalCurvedList"/>
    <dgm:cxn modelId="{5114A1BF-2056-4306-9523-543874367EA5}" type="presParOf" srcId="{5F10C9A9-0078-4130-8E80-82B15CC62861}" destId="{8F5384A5-9637-4984-9D3B-11D30BC01531}" srcOrd="6" destOrd="0" presId="urn:microsoft.com/office/officeart/2008/layout/VerticalCurvedList"/>
    <dgm:cxn modelId="{508C3098-86D8-419A-9390-5BDA9FEC2641}" type="presParOf" srcId="{8F5384A5-9637-4984-9D3B-11D30BC01531}" destId="{12CAD07F-7411-4095-8A05-634536F8E152}"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788471-97C8-4F07-8E35-040FF62835DC}"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zh-CN" altLang="en-US"/>
        </a:p>
      </dgm:t>
    </dgm:pt>
    <dgm:pt modelId="{BFDAB4DF-6AD0-4B23-BC47-629508E0EFD3}">
      <dgm:prSet phldrT="[文本]"/>
      <dgm:spPr/>
      <dgm:t>
        <a:bodyPr/>
        <a:lstStyle/>
        <a:p>
          <a:r>
            <a:rPr lang="en-US" altLang="zh-CN" b="1" dirty="0" smtClean="0"/>
            <a:t>Introduction</a:t>
          </a:r>
          <a:endParaRPr lang="zh-CN" altLang="en-US" b="1" dirty="0"/>
        </a:p>
      </dgm:t>
    </dgm:pt>
    <dgm:pt modelId="{EA3A044F-BE82-4B0A-A910-C3075E776263}" type="parTrans" cxnId="{0F5D5122-6438-4765-90B2-6909BF49EFC4}">
      <dgm:prSet/>
      <dgm:spPr/>
      <dgm:t>
        <a:bodyPr/>
        <a:lstStyle/>
        <a:p>
          <a:endParaRPr lang="zh-CN" altLang="en-US"/>
        </a:p>
      </dgm:t>
    </dgm:pt>
    <dgm:pt modelId="{A8CB4CDE-2081-4E42-9AC6-BBB7CC8129FC}" type="sibTrans" cxnId="{0F5D5122-6438-4765-90B2-6909BF49EFC4}">
      <dgm:prSet/>
      <dgm:spPr/>
      <dgm:t>
        <a:bodyPr/>
        <a:lstStyle/>
        <a:p>
          <a:endParaRPr lang="zh-CN" altLang="en-US"/>
        </a:p>
      </dgm:t>
    </dgm:pt>
    <dgm:pt modelId="{67723207-8AA4-43C7-9D57-77265BF55043}" type="pres">
      <dgm:prSet presAssocID="{5A788471-97C8-4F07-8E35-040FF62835DC}" presName="Name0" presStyleCnt="0">
        <dgm:presLayoutVars>
          <dgm:chMax val="7"/>
          <dgm:chPref val="7"/>
          <dgm:dir/>
        </dgm:presLayoutVars>
      </dgm:prSet>
      <dgm:spPr/>
      <dgm:t>
        <a:bodyPr/>
        <a:lstStyle/>
        <a:p>
          <a:endParaRPr lang="zh-CN" altLang="en-US"/>
        </a:p>
      </dgm:t>
    </dgm:pt>
    <dgm:pt modelId="{5F10C9A9-0078-4130-8E80-82B15CC62861}" type="pres">
      <dgm:prSet presAssocID="{5A788471-97C8-4F07-8E35-040FF62835DC}" presName="Name1" presStyleCnt="0"/>
      <dgm:spPr/>
    </dgm:pt>
    <dgm:pt modelId="{4F6820DB-7422-4365-A6B2-A20867C303B2}" type="pres">
      <dgm:prSet presAssocID="{5A788471-97C8-4F07-8E35-040FF62835DC}" presName="cycle" presStyleCnt="0"/>
      <dgm:spPr/>
    </dgm:pt>
    <dgm:pt modelId="{820CCF8C-1A89-4C9E-8BF2-ADB7DBA832E3}" type="pres">
      <dgm:prSet presAssocID="{5A788471-97C8-4F07-8E35-040FF62835DC}" presName="srcNode" presStyleLbl="node1" presStyleIdx="0" presStyleCnt="1"/>
      <dgm:spPr/>
    </dgm:pt>
    <dgm:pt modelId="{643088C6-5267-4266-A6A8-38423ABA167E}" type="pres">
      <dgm:prSet presAssocID="{5A788471-97C8-4F07-8E35-040FF62835DC}" presName="conn" presStyleLbl="parChTrans1D2" presStyleIdx="0" presStyleCnt="1"/>
      <dgm:spPr/>
      <dgm:t>
        <a:bodyPr/>
        <a:lstStyle/>
        <a:p>
          <a:endParaRPr lang="zh-CN" altLang="en-US"/>
        </a:p>
      </dgm:t>
    </dgm:pt>
    <dgm:pt modelId="{E2078D1A-C6B6-4374-83E0-8EACF4BCDD2A}" type="pres">
      <dgm:prSet presAssocID="{5A788471-97C8-4F07-8E35-040FF62835DC}" presName="extraNode" presStyleLbl="node1" presStyleIdx="0" presStyleCnt="1"/>
      <dgm:spPr/>
    </dgm:pt>
    <dgm:pt modelId="{016CEBCB-7220-4F02-9863-19629EF75876}" type="pres">
      <dgm:prSet presAssocID="{5A788471-97C8-4F07-8E35-040FF62835DC}" presName="dstNode" presStyleLbl="node1" presStyleIdx="0" presStyleCnt="1"/>
      <dgm:spPr/>
    </dgm:pt>
    <dgm:pt modelId="{C22523DB-8D43-4290-AE67-612AA1E1DCCD}" type="pres">
      <dgm:prSet presAssocID="{BFDAB4DF-6AD0-4B23-BC47-629508E0EFD3}" presName="text_1" presStyleLbl="node1" presStyleIdx="0" presStyleCnt="1">
        <dgm:presLayoutVars>
          <dgm:bulletEnabled val="1"/>
        </dgm:presLayoutVars>
      </dgm:prSet>
      <dgm:spPr/>
      <dgm:t>
        <a:bodyPr/>
        <a:lstStyle/>
        <a:p>
          <a:endParaRPr lang="zh-CN" altLang="en-US"/>
        </a:p>
      </dgm:t>
    </dgm:pt>
    <dgm:pt modelId="{808D653A-0CA6-456D-BBF0-040344DEB1CA}" type="pres">
      <dgm:prSet presAssocID="{BFDAB4DF-6AD0-4B23-BC47-629508E0EFD3}" presName="accent_1" presStyleCnt="0"/>
      <dgm:spPr/>
    </dgm:pt>
    <dgm:pt modelId="{1491F816-D58D-4B9B-9209-316C86CD8250}" type="pres">
      <dgm:prSet presAssocID="{BFDAB4DF-6AD0-4B23-BC47-629508E0EFD3}" presName="accentRepeatNode" presStyleLbl="solidFgAcc1" presStyleIdx="0" presStyleCnt="1"/>
      <dgm:spPr/>
    </dgm:pt>
  </dgm:ptLst>
  <dgm:cxnLst>
    <dgm:cxn modelId="{DEE0C7A4-8DB0-4825-A371-08F0B1E76C3F}" type="presOf" srcId="{A8CB4CDE-2081-4E42-9AC6-BBB7CC8129FC}" destId="{643088C6-5267-4266-A6A8-38423ABA167E}" srcOrd="0" destOrd="0" presId="urn:microsoft.com/office/officeart/2008/layout/VerticalCurvedList"/>
    <dgm:cxn modelId="{0F5D5122-6438-4765-90B2-6909BF49EFC4}" srcId="{5A788471-97C8-4F07-8E35-040FF62835DC}" destId="{BFDAB4DF-6AD0-4B23-BC47-629508E0EFD3}" srcOrd="0" destOrd="0" parTransId="{EA3A044F-BE82-4B0A-A910-C3075E776263}" sibTransId="{A8CB4CDE-2081-4E42-9AC6-BBB7CC8129FC}"/>
    <dgm:cxn modelId="{64AC5212-0CED-4F2B-9719-42F5992E5667}" type="presOf" srcId="{BFDAB4DF-6AD0-4B23-BC47-629508E0EFD3}" destId="{C22523DB-8D43-4290-AE67-612AA1E1DCCD}" srcOrd="0" destOrd="0" presId="urn:microsoft.com/office/officeart/2008/layout/VerticalCurvedList"/>
    <dgm:cxn modelId="{0DED9B7E-05B4-4FC8-AD09-CD8F5C76A803}" type="presOf" srcId="{5A788471-97C8-4F07-8E35-040FF62835DC}" destId="{67723207-8AA4-43C7-9D57-77265BF55043}" srcOrd="0" destOrd="0" presId="urn:microsoft.com/office/officeart/2008/layout/VerticalCurvedList"/>
    <dgm:cxn modelId="{9D3CD179-F30E-4292-91A0-CC854DDD4375}" type="presParOf" srcId="{67723207-8AA4-43C7-9D57-77265BF55043}" destId="{5F10C9A9-0078-4130-8E80-82B15CC62861}" srcOrd="0" destOrd="0" presId="urn:microsoft.com/office/officeart/2008/layout/VerticalCurvedList"/>
    <dgm:cxn modelId="{7FA5AC03-2CCD-4647-80D3-72E4261E6BB2}" type="presParOf" srcId="{5F10C9A9-0078-4130-8E80-82B15CC62861}" destId="{4F6820DB-7422-4365-A6B2-A20867C303B2}" srcOrd="0" destOrd="0" presId="urn:microsoft.com/office/officeart/2008/layout/VerticalCurvedList"/>
    <dgm:cxn modelId="{4D29620D-A016-4399-B389-69CE4D24CEBA}" type="presParOf" srcId="{4F6820DB-7422-4365-A6B2-A20867C303B2}" destId="{820CCF8C-1A89-4C9E-8BF2-ADB7DBA832E3}" srcOrd="0" destOrd="0" presId="urn:microsoft.com/office/officeart/2008/layout/VerticalCurvedList"/>
    <dgm:cxn modelId="{133850F1-C9F8-4421-A814-9233F8FEA8A4}" type="presParOf" srcId="{4F6820DB-7422-4365-A6B2-A20867C303B2}" destId="{643088C6-5267-4266-A6A8-38423ABA167E}" srcOrd="1" destOrd="0" presId="urn:microsoft.com/office/officeart/2008/layout/VerticalCurvedList"/>
    <dgm:cxn modelId="{31C33440-2258-4467-9523-2ED096B4587E}" type="presParOf" srcId="{4F6820DB-7422-4365-A6B2-A20867C303B2}" destId="{E2078D1A-C6B6-4374-83E0-8EACF4BCDD2A}" srcOrd="2" destOrd="0" presId="urn:microsoft.com/office/officeart/2008/layout/VerticalCurvedList"/>
    <dgm:cxn modelId="{AC05B2B3-6CC8-4972-9571-B4302FE86B67}" type="presParOf" srcId="{4F6820DB-7422-4365-A6B2-A20867C303B2}" destId="{016CEBCB-7220-4F02-9863-19629EF75876}" srcOrd="3" destOrd="0" presId="urn:microsoft.com/office/officeart/2008/layout/VerticalCurvedList"/>
    <dgm:cxn modelId="{86534015-A38B-40B6-A5AD-A5834447FBA9}" type="presParOf" srcId="{5F10C9A9-0078-4130-8E80-82B15CC62861}" destId="{C22523DB-8D43-4290-AE67-612AA1E1DCCD}" srcOrd="1" destOrd="0" presId="urn:microsoft.com/office/officeart/2008/layout/VerticalCurvedList"/>
    <dgm:cxn modelId="{FB42256F-79A7-4E38-BF42-DC718CC2B82E}" type="presParOf" srcId="{5F10C9A9-0078-4130-8E80-82B15CC62861}" destId="{808D653A-0CA6-456D-BBF0-040344DEB1CA}" srcOrd="2" destOrd="0" presId="urn:microsoft.com/office/officeart/2008/layout/VerticalCurvedList"/>
    <dgm:cxn modelId="{5C8523CC-4CBC-4C50-A658-12E071DDE4D5}" type="presParOf" srcId="{808D653A-0CA6-456D-BBF0-040344DEB1CA}" destId="{1491F816-D58D-4B9B-9209-316C86CD8250}"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788471-97C8-4F07-8E35-040FF62835DC}"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zh-CN" altLang="en-US"/>
        </a:p>
      </dgm:t>
    </dgm:pt>
    <dgm:pt modelId="{BFDAB4DF-6AD0-4B23-BC47-629508E0EFD3}">
      <dgm:prSet phldrT="[文本]"/>
      <dgm:spPr/>
      <dgm:t>
        <a:bodyPr/>
        <a:lstStyle/>
        <a:p>
          <a:r>
            <a:rPr lang="en-US" altLang="zh-CN" b="1" smtClean="0"/>
            <a:t>Conclusion</a:t>
          </a:r>
          <a:endParaRPr lang="zh-CN" altLang="en-US" b="1" dirty="0"/>
        </a:p>
      </dgm:t>
    </dgm:pt>
    <dgm:pt modelId="{EA3A044F-BE82-4B0A-A910-C3075E776263}" type="parTrans" cxnId="{0F5D5122-6438-4765-90B2-6909BF49EFC4}">
      <dgm:prSet/>
      <dgm:spPr/>
      <dgm:t>
        <a:bodyPr/>
        <a:lstStyle/>
        <a:p>
          <a:endParaRPr lang="zh-CN" altLang="en-US"/>
        </a:p>
      </dgm:t>
    </dgm:pt>
    <dgm:pt modelId="{A8CB4CDE-2081-4E42-9AC6-BBB7CC8129FC}" type="sibTrans" cxnId="{0F5D5122-6438-4765-90B2-6909BF49EFC4}">
      <dgm:prSet/>
      <dgm:spPr/>
      <dgm:t>
        <a:bodyPr/>
        <a:lstStyle/>
        <a:p>
          <a:endParaRPr lang="zh-CN" altLang="en-US"/>
        </a:p>
      </dgm:t>
    </dgm:pt>
    <dgm:pt modelId="{67723207-8AA4-43C7-9D57-77265BF55043}" type="pres">
      <dgm:prSet presAssocID="{5A788471-97C8-4F07-8E35-040FF62835DC}" presName="Name0" presStyleCnt="0">
        <dgm:presLayoutVars>
          <dgm:chMax val="7"/>
          <dgm:chPref val="7"/>
          <dgm:dir/>
        </dgm:presLayoutVars>
      </dgm:prSet>
      <dgm:spPr/>
      <dgm:t>
        <a:bodyPr/>
        <a:lstStyle/>
        <a:p>
          <a:endParaRPr lang="zh-CN" altLang="en-US"/>
        </a:p>
      </dgm:t>
    </dgm:pt>
    <dgm:pt modelId="{5F10C9A9-0078-4130-8E80-82B15CC62861}" type="pres">
      <dgm:prSet presAssocID="{5A788471-97C8-4F07-8E35-040FF62835DC}" presName="Name1" presStyleCnt="0"/>
      <dgm:spPr/>
    </dgm:pt>
    <dgm:pt modelId="{4F6820DB-7422-4365-A6B2-A20867C303B2}" type="pres">
      <dgm:prSet presAssocID="{5A788471-97C8-4F07-8E35-040FF62835DC}" presName="cycle" presStyleCnt="0"/>
      <dgm:spPr/>
    </dgm:pt>
    <dgm:pt modelId="{820CCF8C-1A89-4C9E-8BF2-ADB7DBA832E3}" type="pres">
      <dgm:prSet presAssocID="{5A788471-97C8-4F07-8E35-040FF62835DC}" presName="srcNode" presStyleLbl="node1" presStyleIdx="0" presStyleCnt="1"/>
      <dgm:spPr/>
    </dgm:pt>
    <dgm:pt modelId="{643088C6-5267-4266-A6A8-38423ABA167E}" type="pres">
      <dgm:prSet presAssocID="{5A788471-97C8-4F07-8E35-040FF62835DC}" presName="conn" presStyleLbl="parChTrans1D2" presStyleIdx="0" presStyleCnt="1"/>
      <dgm:spPr/>
      <dgm:t>
        <a:bodyPr/>
        <a:lstStyle/>
        <a:p>
          <a:endParaRPr lang="zh-CN" altLang="en-US"/>
        </a:p>
      </dgm:t>
    </dgm:pt>
    <dgm:pt modelId="{E2078D1A-C6B6-4374-83E0-8EACF4BCDD2A}" type="pres">
      <dgm:prSet presAssocID="{5A788471-97C8-4F07-8E35-040FF62835DC}" presName="extraNode" presStyleLbl="node1" presStyleIdx="0" presStyleCnt="1"/>
      <dgm:spPr/>
    </dgm:pt>
    <dgm:pt modelId="{016CEBCB-7220-4F02-9863-19629EF75876}" type="pres">
      <dgm:prSet presAssocID="{5A788471-97C8-4F07-8E35-040FF62835DC}" presName="dstNode" presStyleLbl="node1" presStyleIdx="0" presStyleCnt="1"/>
      <dgm:spPr/>
    </dgm:pt>
    <dgm:pt modelId="{C22523DB-8D43-4290-AE67-612AA1E1DCCD}" type="pres">
      <dgm:prSet presAssocID="{BFDAB4DF-6AD0-4B23-BC47-629508E0EFD3}" presName="text_1" presStyleLbl="node1" presStyleIdx="0" presStyleCnt="1">
        <dgm:presLayoutVars>
          <dgm:bulletEnabled val="1"/>
        </dgm:presLayoutVars>
      </dgm:prSet>
      <dgm:spPr/>
      <dgm:t>
        <a:bodyPr/>
        <a:lstStyle/>
        <a:p>
          <a:endParaRPr lang="zh-CN" altLang="en-US"/>
        </a:p>
      </dgm:t>
    </dgm:pt>
    <dgm:pt modelId="{808D653A-0CA6-456D-BBF0-040344DEB1CA}" type="pres">
      <dgm:prSet presAssocID="{BFDAB4DF-6AD0-4B23-BC47-629508E0EFD3}" presName="accent_1" presStyleCnt="0"/>
      <dgm:spPr/>
    </dgm:pt>
    <dgm:pt modelId="{1491F816-D58D-4B9B-9209-316C86CD8250}" type="pres">
      <dgm:prSet presAssocID="{BFDAB4DF-6AD0-4B23-BC47-629508E0EFD3}" presName="accentRepeatNode" presStyleLbl="solidFgAcc1" presStyleIdx="0" presStyleCnt="1"/>
      <dgm:spPr/>
    </dgm:pt>
  </dgm:ptLst>
  <dgm:cxnLst>
    <dgm:cxn modelId="{B5ED8C44-3ED1-421C-8C07-C4C86A79A954}" type="presOf" srcId="{A8CB4CDE-2081-4E42-9AC6-BBB7CC8129FC}" destId="{643088C6-5267-4266-A6A8-38423ABA167E}" srcOrd="0" destOrd="0" presId="urn:microsoft.com/office/officeart/2008/layout/VerticalCurvedList"/>
    <dgm:cxn modelId="{6D6F8ED3-4481-40CD-B92D-145256D985EA}" type="presOf" srcId="{BFDAB4DF-6AD0-4B23-BC47-629508E0EFD3}" destId="{C22523DB-8D43-4290-AE67-612AA1E1DCCD}" srcOrd="0" destOrd="0" presId="urn:microsoft.com/office/officeart/2008/layout/VerticalCurvedList"/>
    <dgm:cxn modelId="{99510061-09BD-4D7E-AA37-670B14C2B51E}" type="presOf" srcId="{5A788471-97C8-4F07-8E35-040FF62835DC}" destId="{67723207-8AA4-43C7-9D57-77265BF55043}" srcOrd="0" destOrd="0" presId="urn:microsoft.com/office/officeart/2008/layout/VerticalCurvedList"/>
    <dgm:cxn modelId="{0F5D5122-6438-4765-90B2-6909BF49EFC4}" srcId="{5A788471-97C8-4F07-8E35-040FF62835DC}" destId="{BFDAB4DF-6AD0-4B23-BC47-629508E0EFD3}" srcOrd="0" destOrd="0" parTransId="{EA3A044F-BE82-4B0A-A910-C3075E776263}" sibTransId="{A8CB4CDE-2081-4E42-9AC6-BBB7CC8129FC}"/>
    <dgm:cxn modelId="{362F2413-E896-43F0-9CF5-8492EFA78AAE}" type="presParOf" srcId="{67723207-8AA4-43C7-9D57-77265BF55043}" destId="{5F10C9A9-0078-4130-8E80-82B15CC62861}" srcOrd="0" destOrd="0" presId="urn:microsoft.com/office/officeart/2008/layout/VerticalCurvedList"/>
    <dgm:cxn modelId="{CB4C768A-8395-46C7-9656-3027BAC547A5}" type="presParOf" srcId="{5F10C9A9-0078-4130-8E80-82B15CC62861}" destId="{4F6820DB-7422-4365-A6B2-A20867C303B2}" srcOrd="0" destOrd="0" presId="urn:microsoft.com/office/officeart/2008/layout/VerticalCurvedList"/>
    <dgm:cxn modelId="{6D025426-5AC7-4C14-A0D1-1A4E78A07CB6}" type="presParOf" srcId="{4F6820DB-7422-4365-A6B2-A20867C303B2}" destId="{820CCF8C-1A89-4C9E-8BF2-ADB7DBA832E3}" srcOrd="0" destOrd="0" presId="urn:microsoft.com/office/officeart/2008/layout/VerticalCurvedList"/>
    <dgm:cxn modelId="{8BC9DFD4-8F5B-4C21-9D2C-5DC2E0F43FA2}" type="presParOf" srcId="{4F6820DB-7422-4365-A6B2-A20867C303B2}" destId="{643088C6-5267-4266-A6A8-38423ABA167E}" srcOrd="1" destOrd="0" presId="urn:microsoft.com/office/officeart/2008/layout/VerticalCurvedList"/>
    <dgm:cxn modelId="{1BF1B32B-F0EA-4AFB-B22E-2E449119A434}" type="presParOf" srcId="{4F6820DB-7422-4365-A6B2-A20867C303B2}" destId="{E2078D1A-C6B6-4374-83E0-8EACF4BCDD2A}" srcOrd="2" destOrd="0" presId="urn:microsoft.com/office/officeart/2008/layout/VerticalCurvedList"/>
    <dgm:cxn modelId="{9FF93966-BBD2-4CAA-9DC7-DE2AD742B342}" type="presParOf" srcId="{4F6820DB-7422-4365-A6B2-A20867C303B2}" destId="{016CEBCB-7220-4F02-9863-19629EF75876}" srcOrd="3" destOrd="0" presId="urn:microsoft.com/office/officeart/2008/layout/VerticalCurvedList"/>
    <dgm:cxn modelId="{76247788-62D5-43F0-8BCC-16AB0FF314C3}" type="presParOf" srcId="{5F10C9A9-0078-4130-8E80-82B15CC62861}" destId="{C22523DB-8D43-4290-AE67-612AA1E1DCCD}" srcOrd="1" destOrd="0" presId="urn:microsoft.com/office/officeart/2008/layout/VerticalCurvedList"/>
    <dgm:cxn modelId="{821DD9CF-1A36-4E48-875B-5FF162405AEA}" type="presParOf" srcId="{5F10C9A9-0078-4130-8E80-82B15CC62861}" destId="{808D653A-0CA6-456D-BBF0-040344DEB1CA}" srcOrd="2" destOrd="0" presId="urn:microsoft.com/office/officeart/2008/layout/VerticalCurvedList"/>
    <dgm:cxn modelId="{D85BFCE2-9695-4F20-9124-DCE57B4015D5}" type="presParOf" srcId="{808D653A-0CA6-456D-BBF0-040344DEB1CA}" destId="{1491F816-D58D-4B9B-9209-316C86CD8250}"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788471-97C8-4F07-8E35-040FF62835DC}"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zh-CN" altLang="en-US"/>
        </a:p>
      </dgm:t>
    </dgm:pt>
    <dgm:pt modelId="{BFDAB4DF-6AD0-4B23-BC47-629508E0EFD3}">
      <dgm:prSet phldrT="[文本]"/>
      <dgm:spPr/>
      <dgm:t>
        <a:bodyPr/>
        <a:lstStyle/>
        <a:p>
          <a:r>
            <a:rPr lang="en-US" altLang="zh-CN" b="1" dirty="0" smtClean="0"/>
            <a:t>Body</a:t>
          </a:r>
          <a:endParaRPr lang="zh-CN" altLang="en-US" b="1" dirty="0"/>
        </a:p>
      </dgm:t>
    </dgm:pt>
    <dgm:pt modelId="{EA3A044F-BE82-4B0A-A910-C3075E776263}" type="parTrans" cxnId="{0F5D5122-6438-4765-90B2-6909BF49EFC4}">
      <dgm:prSet/>
      <dgm:spPr/>
      <dgm:t>
        <a:bodyPr/>
        <a:lstStyle/>
        <a:p>
          <a:endParaRPr lang="zh-CN" altLang="en-US"/>
        </a:p>
      </dgm:t>
    </dgm:pt>
    <dgm:pt modelId="{A8CB4CDE-2081-4E42-9AC6-BBB7CC8129FC}" type="sibTrans" cxnId="{0F5D5122-6438-4765-90B2-6909BF49EFC4}">
      <dgm:prSet/>
      <dgm:spPr/>
      <dgm:t>
        <a:bodyPr/>
        <a:lstStyle/>
        <a:p>
          <a:endParaRPr lang="zh-CN" altLang="en-US"/>
        </a:p>
      </dgm:t>
    </dgm:pt>
    <dgm:pt modelId="{67723207-8AA4-43C7-9D57-77265BF55043}" type="pres">
      <dgm:prSet presAssocID="{5A788471-97C8-4F07-8E35-040FF62835DC}" presName="Name0" presStyleCnt="0">
        <dgm:presLayoutVars>
          <dgm:chMax val="7"/>
          <dgm:chPref val="7"/>
          <dgm:dir/>
        </dgm:presLayoutVars>
      </dgm:prSet>
      <dgm:spPr/>
      <dgm:t>
        <a:bodyPr/>
        <a:lstStyle/>
        <a:p>
          <a:endParaRPr lang="zh-CN" altLang="en-US"/>
        </a:p>
      </dgm:t>
    </dgm:pt>
    <dgm:pt modelId="{5F10C9A9-0078-4130-8E80-82B15CC62861}" type="pres">
      <dgm:prSet presAssocID="{5A788471-97C8-4F07-8E35-040FF62835DC}" presName="Name1" presStyleCnt="0"/>
      <dgm:spPr/>
    </dgm:pt>
    <dgm:pt modelId="{4F6820DB-7422-4365-A6B2-A20867C303B2}" type="pres">
      <dgm:prSet presAssocID="{5A788471-97C8-4F07-8E35-040FF62835DC}" presName="cycle" presStyleCnt="0"/>
      <dgm:spPr/>
    </dgm:pt>
    <dgm:pt modelId="{820CCF8C-1A89-4C9E-8BF2-ADB7DBA832E3}" type="pres">
      <dgm:prSet presAssocID="{5A788471-97C8-4F07-8E35-040FF62835DC}" presName="srcNode" presStyleLbl="node1" presStyleIdx="0" presStyleCnt="1"/>
      <dgm:spPr/>
    </dgm:pt>
    <dgm:pt modelId="{643088C6-5267-4266-A6A8-38423ABA167E}" type="pres">
      <dgm:prSet presAssocID="{5A788471-97C8-4F07-8E35-040FF62835DC}" presName="conn" presStyleLbl="parChTrans1D2" presStyleIdx="0" presStyleCnt="1"/>
      <dgm:spPr/>
      <dgm:t>
        <a:bodyPr/>
        <a:lstStyle/>
        <a:p>
          <a:endParaRPr lang="zh-CN" altLang="en-US"/>
        </a:p>
      </dgm:t>
    </dgm:pt>
    <dgm:pt modelId="{E2078D1A-C6B6-4374-83E0-8EACF4BCDD2A}" type="pres">
      <dgm:prSet presAssocID="{5A788471-97C8-4F07-8E35-040FF62835DC}" presName="extraNode" presStyleLbl="node1" presStyleIdx="0" presStyleCnt="1"/>
      <dgm:spPr/>
    </dgm:pt>
    <dgm:pt modelId="{016CEBCB-7220-4F02-9863-19629EF75876}" type="pres">
      <dgm:prSet presAssocID="{5A788471-97C8-4F07-8E35-040FF62835DC}" presName="dstNode" presStyleLbl="node1" presStyleIdx="0" presStyleCnt="1"/>
      <dgm:spPr/>
    </dgm:pt>
    <dgm:pt modelId="{C22523DB-8D43-4290-AE67-612AA1E1DCCD}" type="pres">
      <dgm:prSet presAssocID="{BFDAB4DF-6AD0-4B23-BC47-629508E0EFD3}" presName="text_1" presStyleLbl="node1" presStyleIdx="0" presStyleCnt="1">
        <dgm:presLayoutVars>
          <dgm:bulletEnabled val="1"/>
        </dgm:presLayoutVars>
      </dgm:prSet>
      <dgm:spPr/>
      <dgm:t>
        <a:bodyPr/>
        <a:lstStyle/>
        <a:p>
          <a:endParaRPr lang="zh-CN" altLang="en-US"/>
        </a:p>
      </dgm:t>
    </dgm:pt>
    <dgm:pt modelId="{808D653A-0CA6-456D-BBF0-040344DEB1CA}" type="pres">
      <dgm:prSet presAssocID="{BFDAB4DF-6AD0-4B23-BC47-629508E0EFD3}" presName="accent_1" presStyleCnt="0"/>
      <dgm:spPr/>
    </dgm:pt>
    <dgm:pt modelId="{1491F816-D58D-4B9B-9209-316C86CD8250}" type="pres">
      <dgm:prSet presAssocID="{BFDAB4DF-6AD0-4B23-BC47-629508E0EFD3}" presName="accentRepeatNode" presStyleLbl="solidFgAcc1" presStyleIdx="0" presStyleCnt="1"/>
      <dgm:spPr/>
    </dgm:pt>
  </dgm:ptLst>
  <dgm:cxnLst>
    <dgm:cxn modelId="{0265A0FA-690A-4567-8013-44E256DB626C}" type="presOf" srcId="{BFDAB4DF-6AD0-4B23-BC47-629508E0EFD3}" destId="{C22523DB-8D43-4290-AE67-612AA1E1DCCD}" srcOrd="0" destOrd="0" presId="urn:microsoft.com/office/officeart/2008/layout/VerticalCurvedList"/>
    <dgm:cxn modelId="{489CAFC1-C7DE-4631-8C19-448214D6DDC3}" type="presOf" srcId="{A8CB4CDE-2081-4E42-9AC6-BBB7CC8129FC}" destId="{643088C6-5267-4266-A6A8-38423ABA167E}" srcOrd="0" destOrd="0" presId="urn:microsoft.com/office/officeart/2008/layout/VerticalCurvedList"/>
    <dgm:cxn modelId="{0F5D5122-6438-4765-90B2-6909BF49EFC4}" srcId="{5A788471-97C8-4F07-8E35-040FF62835DC}" destId="{BFDAB4DF-6AD0-4B23-BC47-629508E0EFD3}" srcOrd="0" destOrd="0" parTransId="{EA3A044F-BE82-4B0A-A910-C3075E776263}" sibTransId="{A8CB4CDE-2081-4E42-9AC6-BBB7CC8129FC}"/>
    <dgm:cxn modelId="{985D1A44-EBAD-4B60-8655-DA2AB512EC97}" type="presOf" srcId="{5A788471-97C8-4F07-8E35-040FF62835DC}" destId="{67723207-8AA4-43C7-9D57-77265BF55043}" srcOrd="0" destOrd="0" presId="urn:microsoft.com/office/officeart/2008/layout/VerticalCurvedList"/>
    <dgm:cxn modelId="{65494C19-11D0-4C61-A648-9B7E8A1E4789}" type="presParOf" srcId="{67723207-8AA4-43C7-9D57-77265BF55043}" destId="{5F10C9A9-0078-4130-8E80-82B15CC62861}" srcOrd="0" destOrd="0" presId="urn:microsoft.com/office/officeart/2008/layout/VerticalCurvedList"/>
    <dgm:cxn modelId="{00116EBD-583A-4CF7-AE4B-9FCAF8ABD6CF}" type="presParOf" srcId="{5F10C9A9-0078-4130-8E80-82B15CC62861}" destId="{4F6820DB-7422-4365-A6B2-A20867C303B2}" srcOrd="0" destOrd="0" presId="urn:microsoft.com/office/officeart/2008/layout/VerticalCurvedList"/>
    <dgm:cxn modelId="{84553B32-E3BA-480C-B010-D8ACC9E7613F}" type="presParOf" srcId="{4F6820DB-7422-4365-A6B2-A20867C303B2}" destId="{820CCF8C-1A89-4C9E-8BF2-ADB7DBA832E3}" srcOrd="0" destOrd="0" presId="urn:microsoft.com/office/officeart/2008/layout/VerticalCurvedList"/>
    <dgm:cxn modelId="{E81EF267-F4C6-406C-8902-7E61DDB0B663}" type="presParOf" srcId="{4F6820DB-7422-4365-A6B2-A20867C303B2}" destId="{643088C6-5267-4266-A6A8-38423ABA167E}" srcOrd="1" destOrd="0" presId="urn:microsoft.com/office/officeart/2008/layout/VerticalCurvedList"/>
    <dgm:cxn modelId="{B5DBBC2F-6BD9-44A3-A754-9542C2385972}" type="presParOf" srcId="{4F6820DB-7422-4365-A6B2-A20867C303B2}" destId="{E2078D1A-C6B6-4374-83E0-8EACF4BCDD2A}" srcOrd="2" destOrd="0" presId="urn:microsoft.com/office/officeart/2008/layout/VerticalCurvedList"/>
    <dgm:cxn modelId="{F5A045F7-BF13-4D05-AC26-4C9A0290FF38}" type="presParOf" srcId="{4F6820DB-7422-4365-A6B2-A20867C303B2}" destId="{016CEBCB-7220-4F02-9863-19629EF75876}" srcOrd="3" destOrd="0" presId="urn:microsoft.com/office/officeart/2008/layout/VerticalCurvedList"/>
    <dgm:cxn modelId="{38F39F48-166C-43EB-9E4A-DEBB1AE68913}" type="presParOf" srcId="{5F10C9A9-0078-4130-8E80-82B15CC62861}" destId="{C22523DB-8D43-4290-AE67-612AA1E1DCCD}" srcOrd="1" destOrd="0" presId="urn:microsoft.com/office/officeart/2008/layout/VerticalCurvedList"/>
    <dgm:cxn modelId="{8E837291-428B-48AE-935D-E695973579F6}" type="presParOf" srcId="{5F10C9A9-0078-4130-8E80-82B15CC62861}" destId="{808D653A-0CA6-456D-BBF0-040344DEB1CA}" srcOrd="2" destOrd="0" presId="urn:microsoft.com/office/officeart/2008/layout/VerticalCurvedList"/>
    <dgm:cxn modelId="{76765E2D-0967-4623-B1ED-F783FB99FA92}" type="presParOf" srcId="{808D653A-0CA6-456D-BBF0-040344DEB1CA}" destId="{1491F816-D58D-4B9B-9209-316C86CD8250}"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788471-97C8-4F07-8E35-040FF62835DC}"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zh-CN" altLang="en-US"/>
        </a:p>
      </dgm:t>
    </dgm:pt>
    <dgm:pt modelId="{BFDAB4DF-6AD0-4B23-BC47-629508E0EFD3}">
      <dgm:prSet phldrT="[文本]"/>
      <dgm:spPr/>
      <dgm:t>
        <a:bodyPr/>
        <a:lstStyle/>
        <a:p>
          <a:r>
            <a:rPr lang="en-US" altLang="zh-CN" b="1" dirty="0" smtClean="0"/>
            <a:t>Body</a:t>
          </a:r>
          <a:endParaRPr lang="zh-CN" altLang="en-US" b="1" dirty="0"/>
        </a:p>
      </dgm:t>
    </dgm:pt>
    <dgm:pt modelId="{EA3A044F-BE82-4B0A-A910-C3075E776263}" type="parTrans" cxnId="{0F5D5122-6438-4765-90B2-6909BF49EFC4}">
      <dgm:prSet/>
      <dgm:spPr/>
      <dgm:t>
        <a:bodyPr/>
        <a:lstStyle/>
        <a:p>
          <a:endParaRPr lang="zh-CN" altLang="en-US"/>
        </a:p>
      </dgm:t>
    </dgm:pt>
    <dgm:pt modelId="{A8CB4CDE-2081-4E42-9AC6-BBB7CC8129FC}" type="sibTrans" cxnId="{0F5D5122-6438-4765-90B2-6909BF49EFC4}">
      <dgm:prSet/>
      <dgm:spPr/>
      <dgm:t>
        <a:bodyPr/>
        <a:lstStyle/>
        <a:p>
          <a:endParaRPr lang="zh-CN" altLang="en-US"/>
        </a:p>
      </dgm:t>
    </dgm:pt>
    <dgm:pt modelId="{67723207-8AA4-43C7-9D57-77265BF55043}" type="pres">
      <dgm:prSet presAssocID="{5A788471-97C8-4F07-8E35-040FF62835DC}" presName="Name0" presStyleCnt="0">
        <dgm:presLayoutVars>
          <dgm:chMax val="7"/>
          <dgm:chPref val="7"/>
          <dgm:dir/>
        </dgm:presLayoutVars>
      </dgm:prSet>
      <dgm:spPr/>
      <dgm:t>
        <a:bodyPr/>
        <a:lstStyle/>
        <a:p>
          <a:endParaRPr lang="zh-CN" altLang="en-US"/>
        </a:p>
      </dgm:t>
    </dgm:pt>
    <dgm:pt modelId="{5F10C9A9-0078-4130-8E80-82B15CC62861}" type="pres">
      <dgm:prSet presAssocID="{5A788471-97C8-4F07-8E35-040FF62835DC}" presName="Name1" presStyleCnt="0"/>
      <dgm:spPr/>
    </dgm:pt>
    <dgm:pt modelId="{4F6820DB-7422-4365-A6B2-A20867C303B2}" type="pres">
      <dgm:prSet presAssocID="{5A788471-97C8-4F07-8E35-040FF62835DC}" presName="cycle" presStyleCnt="0"/>
      <dgm:spPr/>
    </dgm:pt>
    <dgm:pt modelId="{820CCF8C-1A89-4C9E-8BF2-ADB7DBA832E3}" type="pres">
      <dgm:prSet presAssocID="{5A788471-97C8-4F07-8E35-040FF62835DC}" presName="srcNode" presStyleLbl="node1" presStyleIdx="0" presStyleCnt="1"/>
      <dgm:spPr/>
    </dgm:pt>
    <dgm:pt modelId="{643088C6-5267-4266-A6A8-38423ABA167E}" type="pres">
      <dgm:prSet presAssocID="{5A788471-97C8-4F07-8E35-040FF62835DC}" presName="conn" presStyleLbl="parChTrans1D2" presStyleIdx="0" presStyleCnt="1"/>
      <dgm:spPr/>
      <dgm:t>
        <a:bodyPr/>
        <a:lstStyle/>
        <a:p>
          <a:endParaRPr lang="zh-CN" altLang="en-US"/>
        </a:p>
      </dgm:t>
    </dgm:pt>
    <dgm:pt modelId="{E2078D1A-C6B6-4374-83E0-8EACF4BCDD2A}" type="pres">
      <dgm:prSet presAssocID="{5A788471-97C8-4F07-8E35-040FF62835DC}" presName="extraNode" presStyleLbl="node1" presStyleIdx="0" presStyleCnt="1"/>
      <dgm:spPr/>
    </dgm:pt>
    <dgm:pt modelId="{016CEBCB-7220-4F02-9863-19629EF75876}" type="pres">
      <dgm:prSet presAssocID="{5A788471-97C8-4F07-8E35-040FF62835DC}" presName="dstNode" presStyleLbl="node1" presStyleIdx="0" presStyleCnt="1"/>
      <dgm:spPr/>
    </dgm:pt>
    <dgm:pt modelId="{C22523DB-8D43-4290-AE67-612AA1E1DCCD}" type="pres">
      <dgm:prSet presAssocID="{BFDAB4DF-6AD0-4B23-BC47-629508E0EFD3}" presName="text_1" presStyleLbl="node1" presStyleIdx="0" presStyleCnt="1">
        <dgm:presLayoutVars>
          <dgm:bulletEnabled val="1"/>
        </dgm:presLayoutVars>
      </dgm:prSet>
      <dgm:spPr/>
      <dgm:t>
        <a:bodyPr/>
        <a:lstStyle/>
        <a:p>
          <a:endParaRPr lang="zh-CN" altLang="en-US"/>
        </a:p>
      </dgm:t>
    </dgm:pt>
    <dgm:pt modelId="{808D653A-0CA6-456D-BBF0-040344DEB1CA}" type="pres">
      <dgm:prSet presAssocID="{BFDAB4DF-6AD0-4B23-BC47-629508E0EFD3}" presName="accent_1" presStyleCnt="0"/>
      <dgm:spPr/>
    </dgm:pt>
    <dgm:pt modelId="{1491F816-D58D-4B9B-9209-316C86CD8250}" type="pres">
      <dgm:prSet presAssocID="{BFDAB4DF-6AD0-4B23-BC47-629508E0EFD3}" presName="accentRepeatNode" presStyleLbl="solidFgAcc1" presStyleIdx="0" presStyleCnt="1"/>
      <dgm:spPr/>
    </dgm:pt>
  </dgm:ptLst>
  <dgm:cxnLst>
    <dgm:cxn modelId="{F892859A-4DF0-43C6-A4D8-B54B0FD939F2}" type="presOf" srcId="{5A788471-97C8-4F07-8E35-040FF62835DC}" destId="{67723207-8AA4-43C7-9D57-77265BF55043}" srcOrd="0" destOrd="0" presId="urn:microsoft.com/office/officeart/2008/layout/VerticalCurvedList"/>
    <dgm:cxn modelId="{C7FC6E74-EEE5-491D-A43F-C8DCAB4ED2AE}" type="presOf" srcId="{BFDAB4DF-6AD0-4B23-BC47-629508E0EFD3}" destId="{C22523DB-8D43-4290-AE67-612AA1E1DCCD}" srcOrd="0" destOrd="0" presId="urn:microsoft.com/office/officeart/2008/layout/VerticalCurvedList"/>
    <dgm:cxn modelId="{58385C66-31EA-4E76-B4F3-7CC424C2036A}" type="presOf" srcId="{A8CB4CDE-2081-4E42-9AC6-BBB7CC8129FC}" destId="{643088C6-5267-4266-A6A8-38423ABA167E}" srcOrd="0" destOrd="0" presId="urn:microsoft.com/office/officeart/2008/layout/VerticalCurvedList"/>
    <dgm:cxn modelId="{0F5D5122-6438-4765-90B2-6909BF49EFC4}" srcId="{5A788471-97C8-4F07-8E35-040FF62835DC}" destId="{BFDAB4DF-6AD0-4B23-BC47-629508E0EFD3}" srcOrd="0" destOrd="0" parTransId="{EA3A044F-BE82-4B0A-A910-C3075E776263}" sibTransId="{A8CB4CDE-2081-4E42-9AC6-BBB7CC8129FC}"/>
    <dgm:cxn modelId="{6CA260D4-6273-48E0-8392-25D9E36B372E}" type="presParOf" srcId="{67723207-8AA4-43C7-9D57-77265BF55043}" destId="{5F10C9A9-0078-4130-8E80-82B15CC62861}" srcOrd="0" destOrd="0" presId="urn:microsoft.com/office/officeart/2008/layout/VerticalCurvedList"/>
    <dgm:cxn modelId="{6F993A84-0434-4117-8C95-C6FB76929FDA}" type="presParOf" srcId="{5F10C9A9-0078-4130-8E80-82B15CC62861}" destId="{4F6820DB-7422-4365-A6B2-A20867C303B2}" srcOrd="0" destOrd="0" presId="urn:microsoft.com/office/officeart/2008/layout/VerticalCurvedList"/>
    <dgm:cxn modelId="{774858E4-98AA-46B8-B2F2-309D0928E6C6}" type="presParOf" srcId="{4F6820DB-7422-4365-A6B2-A20867C303B2}" destId="{820CCF8C-1A89-4C9E-8BF2-ADB7DBA832E3}" srcOrd="0" destOrd="0" presId="urn:microsoft.com/office/officeart/2008/layout/VerticalCurvedList"/>
    <dgm:cxn modelId="{FC20DEA3-AD23-470A-97A9-565B7B112EE1}" type="presParOf" srcId="{4F6820DB-7422-4365-A6B2-A20867C303B2}" destId="{643088C6-5267-4266-A6A8-38423ABA167E}" srcOrd="1" destOrd="0" presId="urn:microsoft.com/office/officeart/2008/layout/VerticalCurvedList"/>
    <dgm:cxn modelId="{D31AD679-0B08-4AF9-A8B1-C0C24F2BF553}" type="presParOf" srcId="{4F6820DB-7422-4365-A6B2-A20867C303B2}" destId="{E2078D1A-C6B6-4374-83E0-8EACF4BCDD2A}" srcOrd="2" destOrd="0" presId="urn:microsoft.com/office/officeart/2008/layout/VerticalCurvedList"/>
    <dgm:cxn modelId="{401B8DF6-97F7-40B3-A102-95AD5B6675FF}" type="presParOf" srcId="{4F6820DB-7422-4365-A6B2-A20867C303B2}" destId="{016CEBCB-7220-4F02-9863-19629EF75876}" srcOrd="3" destOrd="0" presId="urn:microsoft.com/office/officeart/2008/layout/VerticalCurvedList"/>
    <dgm:cxn modelId="{898C44EE-2B81-4A0C-9870-2D2FAB793E0C}" type="presParOf" srcId="{5F10C9A9-0078-4130-8E80-82B15CC62861}" destId="{C22523DB-8D43-4290-AE67-612AA1E1DCCD}" srcOrd="1" destOrd="0" presId="urn:microsoft.com/office/officeart/2008/layout/VerticalCurvedList"/>
    <dgm:cxn modelId="{6C518282-B022-4C71-B5C3-5BBA349ACE51}" type="presParOf" srcId="{5F10C9A9-0078-4130-8E80-82B15CC62861}" destId="{808D653A-0CA6-456D-BBF0-040344DEB1CA}" srcOrd="2" destOrd="0" presId="urn:microsoft.com/office/officeart/2008/layout/VerticalCurvedList"/>
    <dgm:cxn modelId="{4EF18412-8AAA-4951-9FD3-C87CBD7339F7}" type="presParOf" srcId="{808D653A-0CA6-456D-BBF0-040344DEB1CA}" destId="{1491F816-D58D-4B9B-9209-316C86CD8250}"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788471-97C8-4F07-8E35-040FF62835DC}" type="doc">
      <dgm:prSet loTypeId="urn:microsoft.com/office/officeart/2008/layout/VerticalCurvedList" loCatId="list" qsTypeId="urn:microsoft.com/office/officeart/2005/8/quickstyle/3d4" qsCatId="3D" csTypeId="urn:microsoft.com/office/officeart/2005/8/colors/accent1_2" csCatId="accent1" phldr="1"/>
      <dgm:spPr/>
      <dgm:t>
        <a:bodyPr/>
        <a:lstStyle/>
        <a:p>
          <a:endParaRPr lang="zh-CN" altLang="en-US"/>
        </a:p>
      </dgm:t>
    </dgm:pt>
    <dgm:pt modelId="{BFDAB4DF-6AD0-4B23-BC47-629508E0EFD3}">
      <dgm:prSet phldrT="[文本]"/>
      <dgm:spPr/>
      <dgm:t>
        <a:bodyPr/>
        <a:lstStyle/>
        <a:p>
          <a:r>
            <a:rPr lang="en-US" altLang="zh-CN" b="1" dirty="0" smtClean="0"/>
            <a:t>Body</a:t>
          </a:r>
          <a:endParaRPr lang="zh-CN" altLang="en-US" b="1" dirty="0"/>
        </a:p>
      </dgm:t>
    </dgm:pt>
    <dgm:pt modelId="{EA3A044F-BE82-4B0A-A910-C3075E776263}" type="parTrans" cxnId="{0F5D5122-6438-4765-90B2-6909BF49EFC4}">
      <dgm:prSet/>
      <dgm:spPr/>
      <dgm:t>
        <a:bodyPr/>
        <a:lstStyle/>
        <a:p>
          <a:endParaRPr lang="zh-CN" altLang="en-US"/>
        </a:p>
      </dgm:t>
    </dgm:pt>
    <dgm:pt modelId="{A8CB4CDE-2081-4E42-9AC6-BBB7CC8129FC}" type="sibTrans" cxnId="{0F5D5122-6438-4765-90B2-6909BF49EFC4}">
      <dgm:prSet/>
      <dgm:spPr/>
      <dgm:t>
        <a:bodyPr/>
        <a:lstStyle/>
        <a:p>
          <a:endParaRPr lang="zh-CN" altLang="en-US"/>
        </a:p>
      </dgm:t>
    </dgm:pt>
    <dgm:pt modelId="{67723207-8AA4-43C7-9D57-77265BF55043}" type="pres">
      <dgm:prSet presAssocID="{5A788471-97C8-4F07-8E35-040FF62835DC}" presName="Name0" presStyleCnt="0">
        <dgm:presLayoutVars>
          <dgm:chMax val="7"/>
          <dgm:chPref val="7"/>
          <dgm:dir/>
        </dgm:presLayoutVars>
      </dgm:prSet>
      <dgm:spPr/>
      <dgm:t>
        <a:bodyPr/>
        <a:lstStyle/>
        <a:p>
          <a:endParaRPr lang="zh-CN" altLang="en-US"/>
        </a:p>
      </dgm:t>
    </dgm:pt>
    <dgm:pt modelId="{5F10C9A9-0078-4130-8E80-82B15CC62861}" type="pres">
      <dgm:prSet presAssocID="{5A788471-97C8-4F07-8E35-040FF62835DC}" presName="Name1" presStyleCnt="0"/>
      <dgm:spPr/>
    </dgm:pt>
    <dgm:pt modelId="{4F6820DB-7422-4365-A6B2-A20867C303B2}" type="pres">
      <dgm:prSet presAssocID="{5A788471-97C8-4F07-8E35-040FF62835DC}" presName="cycle" presStyleCnt="0"/>
      <dgm:spPr/>
    </dgm:pt>
    <dgm:pt modelId="{820CCF8C-1A89-4C9E-8BF2-ADB7DBA832E3}" type="pres">
      <dgm:prSet presAssocID="{5A788471-97C8-4F07-8E35-040FF62835DC}" presName="srcNode" presStyleLbl="node1" presStyleIdx="0" presStyleCnt="1"/>
      <dgm:spPr/>
    </dgm:pt>
    <dgm:pt modelId="{643088C6-5267-4266-A6A8-38423ABA167E}" type="pres">
      <dgm:prSet presAssocID="{5A788471-97C8-4F07-8E35-040FF62835DC}" presName="conn" presStyleLbl="parChTrans1D2" presStyleIdx="0" presStyleCnt="1"/>
      <dgm:spPr/>
      <dgm:t>
        <a:bodyPr/>
        <a:lstStyle/>
        <a:p>
          <a:endParaRPr lang="zh-CN" altLang="en-US"/>
        </a:p>
      </dgm:t>
    </dgm:pt>
    <dgm:pt modelId="{E2078D1A-C6B6-4374-83E0-8EACF4BCDD2A}" type="pres">
      <dgm:prSet presAssocID="{5A788471-97C8-4F07-8E35-040FF62835DC}" presName="extraNode" presStyleLbl="node1" presStyleIdx="0" presStyleCnt="1"/>
      <dgm:spPr/>
    </dgm:pt>
    <dgm:pt modelId="{016CEBCB-7220-4F02-9863-19629EF75876}" type="pres">
      <dgm:prSet presAssocID="{5A788471-97C8-4F07-8E35-040FF62835DC}" presName="dstNode" presStyleLbl="node1" presStyleIdx="0" presStyleCnt="1"/>
      <dgm:spPr/>
    </dgm:pt>
    <dgm:pt modelId="{C22523DB-8D43-4290-AE67-612AA1E1DCCD}" type="pres">
      <dgm:prSet presAssocID="{BFDAB4DF-6AD0-4B23-BC47-629508E0EFD3}" presName="text_1" presStyleLbl="node1" presStyleIdx="0" presStyleCnt="1">
        <dgm:presLayoutVars>
          <dgm:bulletEnabled val="1"/>
        </dgm:presLayoutVars>
      </dgm:prSet>
      <dgm:spPr/>
      <dgm:t>
        <a:bodyPr/>
        <a:lstStyle/>
        <a:p>
          <a:endParaRPr lang="zh-CN" altLang="en-US"/>
        </a:p>
      </dgm:t>
    </dgm:pt>
    <dgm:pt modelId="{808D653A-0CA6-456D-BBF0-040344DEB1CA}" type="pres">
      <dgm:prSet presAssocID="{BFDAB4DF-6AD0-4B23-BC47-629508E0EFD3}" presName="accent_1" presStyleCnt="0"/>
      <dgm:spPr/>
    </dgm:pt>
    <dgm:pt modelId="{1491F816-D58D-4B9B-9209-316C86CD8250}" type="pres">
      <dgm:prSet presAssocID="{BFDAB4DF-6AD0-4B23-BC47-629508E0EFD3}" presName="accentRepeatNode" presStyleLbl="solidFgAcc1" presStyleIdx="0" presStyleCnt="1"/>
      <dgm:spPr/>
    </dgm:pt>
  </dgm:ptLst>
  <dgm:cxnLst>
    <dgm:cxn modelId="{06732321-B4E6-4F04-8981-3D0AE71A0DCD}" type="presOf" srcId="{BFDAB4DF-6AD0-4B23-BC47-629508E0EFD3}" destId="{C22523DB-8D43-4290-AE67-612AA1E1DCCD}" srcOrd="0" destOrd="0" presId="urn:microsoft.com/office/officeart/2008/layout/VerticalCurvedList"/>
    <dgm:cxn modelId="{357448B9-B5B9-49F9-B4AC-4DB76FAA66C8}" type="presOf" srcId="{5A788471-97C8-4F07-8E35-040FF62835DC}" destId="{67723207-8AA4-43C7-9D57-77265BF55043}" srcOrd="0" destOrd="0" presId="urn:microsoft.com/office/officeart/2008/layout/VerticalCurvedList"/>
    <dgm:cxn modelId="{0F5D5122-6438-4765-90B2-6909BF49EFC4}" srcId="{5A788471-97C8-4F07-8E35-040FF62835DC}" destId="{BFDAB4DF-6AD0-4B23-BC47-629508E0EFD3}" srcOrd="0" destOrd="0" parTransId="{EA3A044F-BE82-4B0A-A910-C3075E776263}" sibTransId="{A8CB4CDE-2081-4E42-9AC6-BBB7CC8129FC}"/>
    <dgm:cxn modelId="{B687BDD8-5D31-4BCE-A5DA-3A0B3968FCA5}" type="presOf" srcId="{A8CB4CDE-2081-4E42-9AC6-BBB7CC8129FC}" destId="{643088C6-5267-4266-A6A8-38423ABA167E}" srcOrd="0" destOrd="0" presId="urn:microsoft.com/office/officeart/2008/layout/VerticalCurvedList"/>
    <dgm:cxn modelId="{A69EFD83-604B-4389-B459-D93B1B3CCE16}" type="presParOf" srcId="{67723207-8AA4-43C7-9D57-77265BF55043}" destId="{5F10C9A9-0078-4130-8E80-82B15CC62861}" srcOrd="0" destOrd="0" presId="urn:microsoft.com/office/officeart/2008/layout/VerticalCurvedList"/>
    <dgm:cxn modelId="{25588C06-DF42-4683-BAC4-9F1C4AF093CB}" type="presParOf" srcId="{5F10C9A9-0078-4130-8E80-82B15CC62861}" destId="{4F6820DB-7422-4365-A6B2-A20867C303B2}" srcOrd="0" destOrd="0" presId="urn:microsoft.com/office/officeart/2008/layout/VerticalCurvedList"/>
    <dgm:cxn modelId="{55980436-4D17-4208-B15B-9879EA1630F6}" type="presParOf" srcId="{4F6820DB-7422-4365-A6B2-A20867C303B2}" destId="{820CCF8C-1A89-4C9E-8BF2-ADB7DBA832E3}" srcOrd="0" destOrd="0" presId="urn:microsoft.com/office/officeart/2008/layout/VerticalCurvedList"/>
    <dgm:cxn modelId="{212C0686-FEF7-47CB-8188-5CB4AA903364}" type="presParOf" srcId="{4F6820DB-7422-4365-A6B2-A20867C303B2}" destId="{643088C6-5267-4266-A6A8-38423ABA167E}" srcOrd="1" destOrd="0" presId="urn:microsoft.com/office/officeart/2008/layout/VerticalCurvedList"/>
    <dgm:cxn modelId="{432C01D0-72CE-409F-A1A9-9FC7DCC21C46}" type="presParOf" srcId="{4F6820DB-7422-4365-A6B2-A20867C303B2}" destId="{E2078D1A-C6B6-4374-83E0-8EACF4BCDD2A}" srcOrd="2" destOrd="0" presId="urn:microsoft.com/office/officeart/2008/layout/VerticalCurvedList"/>
    <dgm:cxn modelId="{B04EC541-87AF-4DE3-9875-98D9D8388134}" type="presParOf" srcId="{4F6820DB-7422-4365-A6B2-A20867C303B2}" destId="{016CEBCB-7220-4F02-9863-19629EF75876}" srcOrd="3" destOrd="0" presId="urn:microsoft.com/office/officeart/2008/layout/VerticalCurvedList"/>
    <dgm:cxn modelId="{6774242A-F7E2-4FE0-BDF6-3F5211CDF977}" type="presParOf" srcId="{5F10C9A9-0078-4130-8E80-82B15CC62861}" destId="{C22523DB-8D43-4290-AE67-612AA1E1DCCD}" srcOrd="1" destOrd="0" presId="urn:microsoft.com/office/officeart/2008/layout/VerticalCurvedList"/>
    <dgm:cxn modelId="{253103D7-7FC6-4789-B636-BE3C3274196B}" type="presParOf" srcId="{5F10C9A9-0078-4130-8E80-82B15CC62861}" destId="{808D653A-0CA6-456D-BBF0-040344DEB1CA}" srcOrd="2" destOrd="0" presId="urn:microsoft.com/office/officeart/2008/layout/VerticalCurvedList"/>
    <dgm:cxn modelId="{305DBDA0-4E68-4135-8D66-93A3B0F6A855}" type="presParOf" srcId="{808D653A-0CA6-456D-BBF0-040344DEB1CA}" destId="{1491F816-D58D-4B9B-9209-316C86CD8250}"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088C6-5267-4266-A6A8-38423ABA167E}">
      <dsp:nvSpPr>
        <dsp:cNvPr id="0" name=""/>
        <dsp:cNvSpPr/>
      </dsp:nvSpPr>
      <dsp:spPr>
        <a:xfrm>
          <a:off x="-4766759" y="-730620"/>
          <a:ext cx="5677642" cy="5677642"/>
        </a:xfrm>
        <a:prstGeom prst="blockArc">
          <a:avLst>
            <a:gd name="adj1" fmla="val 18900000"/>
            <a:gd name="adj2" fmla="val 2700000"/>
            <a:gd name="adj3" fmla="val 380"/>
          </a:avLst>
        </a:pr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22523DB-8D43-4290-AE67-612AA1E1DCCD}">
      <dsp:nvSpPr>
        <dsp:cNvPr id="0" name=""/>
        <dsp:cNvSpPr/>
      </dsp:nvSpPr>
      <dsp:spPr>
        <a:xfrm>
          <a:off x="585829" y="421640"/>
          <a:ext cx="5808649" cy="843280"/>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9354" tIns="111760" rIns="111760" bIns="111760" numCol="1" spcCol="1270" anchor="ctr" anchorCtr="0">
          <a:noAutofit/>
        </a:bodyPr>
        <a:lstStyle/>
        <a:p>
          <a:pPr lvl="0" algn="l" defTabSz="1955800">
            <a:lnSpc>
              <a:spcPct val="90000"/>
            </a:lnSpc>
            <a:spcBef>
              <a:spcPct val="0"/>
            </a:spcBef>
            <a:spcAft>
              <a:spcPct val="35000"/>
            </a:spcAft>
          </a:pPr>
          <a:r>
            <a:rPr lang="en-US" altLang="zh-CN" sz="4400" b="1" kern="1200" dirty="0" smtClean="0"/>
            <a:t>Introduction</a:t>
          </a:r>
          <a:endParaRPr lang="zh-CN" altLang="en-US" sz="4400" b="1" kern="1200" dirty="0"/>
        </a:p>
      </dsp:txBody>
      <dsp:txXfrm>
        <a:off x="585829" y="421640"/>
        <a:ext cx="5808649" cy="843280"/>
      </dsp:txXfrm>
    </dsp:sp>
    <dsp:sp modelId="{1491F816-D58D-4B9B-9209-316C86CD8250}">
      <dsp:nvSpPr>
        <dsp:cNvPr id="0" name=""/>
        <dsp:cNvSpPr/>
      </dsp:nvSpPr>
      <dsp:spPr>
        <a:xfrm>
          <a:off x="58779" y="316230"/>
          <a:ext cx="1054100" cy="105410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CA4672EF-C1E3-4818-8E68-A8F8EB0551BB}">
      <dsp:nvSpPr>
        <dsp:cNvPr id="0" name=""/>
        <dsp:cNvSpPr/>
      </dsp:nvSpPr>
      <dsp:spPr>
        <a:xfrm>
          <a:off x="892361" y="1686560"/>
          <a:ext cx="5502116" cy="843280"/>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9354" tIns="111760" rIns="111760" bIns="111760" numCol="1" spcCol="1270" anchor="ctr" anchorCtr="0">
          <a:noAutofit/>
        </a:bodyPr>
        <a:lstStyle/>
        <a:p>
          <a:pPr lvl="0" algn="l" defTabSz="1955800">
            <a:lnSpc>
              <a:spcPct val="90000"/>
            </a:lnSpc>
            <a:spcBef>
              <a:spcPct val="0"/>
            </a:spcBef>
            <a:spcAft>
              <a:spcPct val="35000"/>
            </a:spcAft>
          </a:pPr>
          <a:r>
            <a:rPr lang="en-US" altLang="zh-CN" sz="4400" b="1" kern="1200" dirty="0" smtClean="0"/>
            <a:t>Body</a:t>
          </a:r>
          <a:endParaRPr lang="zh-CN" altLang="en-US" sz="4400" b="1" kern="1200" dirty="0"/>
        </a:p>
      </dsp:txBody>
      <dsp:txXfrm>
        <a:off x="892361" y="1686560"/>
        <a:ext cx="5502116" cy="843280"/>
      </dsp:txXfrm>
    </dsp:sp>
    <dsp:sp modelId="{91EBBDA5-9785-4BC5-99EB-8B048FE8D6E6}">
      <dsp:nvSpPr>
        <dsp:cNvPr id="0" name=""/>
        <dsp:cNvSpPr/>
      </dsp:nvSpPr>
      <dsp:spPr>
        <a:xfrm>
          <a:off x="365311" y="1581150"/>
          <a:ext cx="1054100" cy="105410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2AC0FA0D-BA2C-4F38-8136-37E8D65F5450}">
      <dsp:nvSpPr>
        <dsp:cNvPr id="0" name=""/>
        <dsp:cNvSpPr/>
      </dsp:nvSpPr>
      <dsp:spPr>
        <a:xfrm>
          <a:off x="585829" y="2951480"/>
          <a:ext cx="5808649" cy="843280"/>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9354" tIns="111760" rIns="111760" bIns="111760" numCol="1" spcCol="1270" anchor="ctr" anchorCtr="0">
          <a:noAutofit/>
        </a:bodyPr>
        <a:lstStyle/>
        <a:p>
          <a:pPr lvl="0" algn="l" defTabSz="1955800">
            <a:lnSpc>
              <a:spcPct val="90000"/>
            </a:lnSpc>
            <a:spcBef>
              <a:spcPct val="0"/>
            </a:spcBef>
            <a:spcAft>
              <a:spcPct val="35000"/>
            </a:spcAft>
          </a:pPr>
          <a:r>
            <a:rPr lang="en-US" altLang="zh-CN" sz="4400" b="1" kern="1200" dirty="0" smtClean="0"/>
            <a:t>Conclusion</a:t>
          </a:r>
          <a:endParaRPr lang="zh-CN" altLang="en-US" sz="4400" b="1" kern="1200" dirty="0"/>
        </a:p>
      </dsp:txBody>
      <dsp:txXfrm>
        <a:off x="585829" y="2951480"/>
        <a:ext cx="5808649" cy="843280"/>
      </dsp:txXfrm>
    </dsp:sp>
    <dsp:sp modelId="{12CAD07F-7411-4095-8A05-634536F8E152}">
      <dsp:nvSpPr>
        <dsp:cNvPr id="0" name=""/>
        <dsp:cNvSpPr/>
      </dsp:nvSpPr>
      <dsp:spPr>
        <a:xfrm>
          <a:off x="58779" y="2846070"/>
          <a:ext cx="1054100" cy="105410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088C6-5267-4266-A6A8-38423ABA167E}">
      <dsp:nvSpPr>
        <dsp:cNvPr id="0" name=""/>
        <dsp:cNvSpPr/>
      </dsp:nvSpPr>
      <dsp:spPr>
        <a:xfrm>
          <a:off x="-1735739" y="-293456"/>
          <a:ext cx="2261658" cy="2261658"/>
        </a:xfrm>
        <a:prstGeom prst="blockArc">
          <a:avLst>
            <a:gd name="adj1" fmla="val 18900000"/>
            <a:gd name="adj2" fmla="val 2700000"/>
            <a:gd name="adj3" fmla="val 955"/>
          </a:avLst>
        </a:pr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22523DB-8D43-4290-AE67-612AA1E1DCCD}">
      <dsp:nvSpPr>
        <dsp:cNvPr id="0" name=""/>
        <dsp:cNvSpPr/>
      </dsp:nvSpPr>
      <dsp:spPr>
        <a:xfrm>
          <a:off x="511774" y="427953"/>
          <a:ext cx="5940297" cy="818839"/>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4665" tIns="109220" rIns="109220" bIns="109220" numCol="1" spcCol="1270" anchor="ctr" anchorCtr="0">
          <a:noAutofit/>
        </a:bodyPr>
        <a:lstStyle/>
        <a:p>
          <a:pPr lvl="0" algn="l" defTabSz="1911350">
            <a:lnSpc>
              <a:spcPct val="90000"/>
            </a:lnSpc>
            <a:spcBef>
              <a:spcPct val="0"/>
            </a:spcBef>
            <a:spcAft>
              <a:spcPct val="35000"/>
            </a:spcAft>
          </a:pPr>
          <a:r>
            <a:rPr lang="en-US" altLang="zh-CN" sz="4300" b="1" kern="1200" dirty="0" smtClean="0"/>
            <a:t>Introduction</a:t>
          </a:r>
          <a:endParaRPr lang="zh-CN" altLang="en-US" sz="4300" b="1" kern="1200" dirty="0"/>
        </a:p>
      </dsp:txBody>
      <dsp:txXfrm>
        <a:off x="511774" y="427953"/>
        <a:ext cx="5940297" cy="818839"/>
      </dsp:txXfrm>
    </dsp:sp>
    <dsp:sp modelId="{1491F816-D58D-4B9B-9209-316C86CD8250}">
      <dsp:nvSpPr>
        <dsp:cNvPr id="0" name=""/>
        <dsp:cNvSpPr/>
      </dsp:nvSpPr>
      <dsp:spPr>
        <a:xfrm>
          <a:off x="0" y="325598"/>
          <a:ext cx="1023548" cy="102354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088C6-5267-4266-A6A8-38423ABA167E}">
      <dsp:nvSpPr>
        <dsp:cNvPr id="0" name=""/>
        <dsp:cNvSpPr/>
      </dsp:nvSpPr>
      <dsp:spPr>
        <a:xfrm>
          <a:off x="-1735739" y="-293456"/>
          <a:ext cx="2261658" cy="2261658"/>
        </a:xfrm>
        <a:prstGeom prst="blockArc">
          <a:avLst>
            <a:gd name="adj1" fmla="val 18900000"/>
            <a:gd name="adj2" fmla="val 2700000"/>
            <a:gd name="adj3" fmla="val 955"/>
          </a:avLst>
        </a:pr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22523DB-8D43-4290-AE67-612AA1E1DCCD}">
      <dsp:nvSpPr>
        <dsp:cNvPr id="0" name=""/>
        <dsp:cNvSpPr/>
      </dsp:nvSpPr>
      <dsp:spPr>
        <a:xfrm>
          <a:off x="511774" y="427953"/>
          <a:ext cx="5940297" cy="818839"/>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4665" tIns="109220" rIns="109220" bIns="109220" numCol="1" spcCol="1270" anchor="ctr" anchorCtr="0">
          <a:noAutofit/>
        </a:bodyPr>
        <a:lstStyle/>
        <a:p>
          <a:pPr lvl="0" algn="l" defTabSz="1911350">
            <a:lnSpc>
              <a:spcPct val="90000"/>
            </a:lnSpc>
            <a:spcBef>
              <a:spcPct val="0"/>
            </a:spcBef>
            <a:spcAft>
              <a:spcPct val="35000"/>
            </a:spcAft>
          </a:pPr>
          <a:r>
            <a:rPr lang="en-US" altLang="zh-CN" sz="4300" b="1" kern="1200" smtClean="0"/>
            <a:t>Conclusion</a:t>
          </a:r>
          <a:endParaRPr lang="zh-CN" altLang="en-US" sz="4300" b="1" kern="1200" dirty="0"/>
        </a:p>
      </dsp:txBody>
      <dsp:txXfrm>
        <a:off x="511774" y="427953"/>
        <a:ext cx="5940297" cy="818839"/>
      </dsp:txXfrm>
    </dsp:sp>
    <dsp:sp modelId="{1491F816-D58D-4B9B-9209-316C86CD8250}">
      <dsp:nvSpPr>
        <dsp:cNvPr id="0" name=""/>
        <dsp:cNvSpPr/>
      </dsp:nvSpPr>
      <dsp:spPr>
        <a:xfrm>
          <a:off x="0" y="325598"/>
          <a:ext cx="1023548" cy="102354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088C6-5267-4266-A6A8-38423ABA167E}">
      <dsp:nvSpPr>
        <dsp:cNvPr id="0" name=""/>
        <dsp:cNvSpPr/>
      </dsp:nvSpPr>
      <dsp:spPr>
        <a:xfrm>
          <a:off x="-1735739" y="-293456"/>
          <a:ext cx="2261658" cy="2261658"/>
        </a:xfrm>
        <a:prstGeom prst="blockArc">
          <a:avLst>
            <a:gd name="adj1" fmla="val 18900000"/>
            <a:gd name="adj2" fmla="val 2700000"/>
            <a:gd name="adj3" fmla="val 955"/>
          </a:avLst>
        </a:pr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22523DB-8D43-4290-AE67-612AA1E1DCCD}">
      <dsp:nvSpPr>
        <dsp:cNvPr id="0" name=""/>
        <dsp:cNvSpPr/>
      </dsp:nvSpPr>
      <dsp:spPr>
        <a:xfrm>
          <a:off x="511774" y="427953"/>
          <a:ext cx="5940297" cy="818839"/>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4665" tIns="109220" rIns="109220" bIns="109220" numCol="1" spcCol="1270" anchor="ctr" anchorCtr="0">
          <a:noAutofit/>
        </a:bodyPr>
        <a:lstStyle/>
        <a:p>
          <a:pPr lvl="0" algn="l" defTabSz="1911350">
            <a:lnSpc>
              <a:spcPct val="90000"/>
            </a:lnSpc>
            <a:spcBef>
              <a:spcPct val="0"/>
            </a:spcBef>
            <a:spcAft>
              <a:spcPct val="35000"/>
            </a:spcAft>
          </a:pPr>
          <a:r>
            <a:rPr lang="en-US" altLang="zh-CN" sz="4300" b="1" kern="1200" dirty="0" smtClean="0"/>
            <a:t>Body</a:t>
          </a:r>
          <a:endParaRPr lang="zh-CN" altLang="en-US" sz="4300" b="1" kern="1200" dirty="0"/>
        </a:p>
      </dsp:txBody>
      <dsp:txXfrm>
        <a:off x="511774" y="427953"/>
        <a:ext cx="5940297" cy="818839"/>
      </dsp:txXfrm>
    </dsp:sp>
    <dsp:sp modelId="{1491F816-D58D-4B9B-9209-316C86CD8250}">
      <dsp:nvSpPr>
        <dsp:cNvPr id="0" name=""/>
        <dsp:cNvSpPr/>
      </dsp:nvSpPr>
      <dsp:spPr>
        <a:xfrm>
          <a:off x="0" y="325598"/>
          <a:ext cx="1023548" cy="102354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088C6-5267-4266-A6A8-38423ABA167E}">
      <dsp:nvSpPr>
        <dsp:cNvPr id="0" name=""/>
        <dsp:cNvSpPr/>
      </dsp:nvSpPr>
      <dsp:spPr>
        <a:xfrm>
          <a:off x="-1735739" y="-293456"/>
          <a:ext cx="2261658" cy="2261658"/>
        </a:xfrm>
        <a:prstGeom prst="blockArc">
          <a:avLst>
            <a:gd name="adj1" fmla="val 18900000"/>
            <a:gd name="adj2" fmla="val 2700000"/>
            <a:gd name="adj3" fmla="val 955"/>
          </a:avLst>
        </a:pr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22523DB-8D43-4290-AE67-612AA1E1DCCD}">
      <dsp:nvSpPr>
        <dsp:cNvPr id="0" name=""/>
        <dsp:cNvSpPr/>
      </dsp:nvSpPr>
      <dsp:spPr>
        <a:xfrm>
          <a:off x="511774" y="427953"/>
          <a:ext cx="5940297" cy="818839"/>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4665" tIns="109220" rIns="109220" bIns="109220" numCol="1" spcCol="1270" anchor="ctr" anchorCtr="0">
          <a:noAutofit/>
        </a:bodyPr>
        <a:lstStyle/>
        <a:p>
          <a:pPr lvl="0" algn="l" defTabSz="1911350">
            <a:lnSpc>
              <a:spcPct val="90000"/>
            </a:lnSpc>
            <a:spcBef>
              <a:spcPct val="0"/>
            </a:spcBef>
            <a:spcAft>
              <a:spcPct val="35000"/>
            </a:spcAft>
          </a:pPr>
          <a:r>
            <a:rPr lang="en-US" altLang="zh-CN" sz="4300" b="1" kern="1200" dirty="0" smtClean="0"/>
            <a:t>Body</a:t>
          </a:r>
          <a:endParaRPr lang="zh-CN" altLang="en-US" sz="4300" b="1" kern="1200" dirty="0"/>
        </a:p>
      </dsp:txBody>
      <dsp:txXfrm>
        <a:off x="511774" y="427953"/>
        <a:ext cx="5940297" cy="818839"/>
      </dsp:txXfrm>
    </dsp:sp>
    <dsp:sp modelId="{1491F816-D58D-4B9B-9209-316C86CD8250}">
      <dsp:nvSpPr>
        <dsp:cNvPr id="0" name=""/>
        <dsp:cNvSpPr/>
      </dsp:nvSpPr>
      <dsp:spPr>
        <a:xfrm>
          <a:off x="0" y="325598"/>
          <a:ext cx="1023548" cy="102354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088C6-5267-4266-A6A8-38423ABA167E}">
      <dsp:nvSpPr>
        <dsp:cNvPr id="0" name=""/>
        <dsp:cNvSpPr/>
      </dsp:nvSpPr>
      <dsp:spPr>
        <a:xfrm>
          <a:off x="-1735739" y="-293456"/>
          <a:ext cx="2261658" cy="2261658"/>
        </a:xfrm>
        <a:prstGeom prst="blockArc">
          <a:avLst>
            <a:gd name="adj1" fmla="val 18900000"/>
            <a:gd name="adj2" fmla="val 2700000"/>
            <a:gd name="adj3" fmla="val 955"/>
          </a:avLst>
        </a:pr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22523DB-8D43-4290-AE67-612AA1E1DCCD}">
      <dsp:nvSpPr>
        <dsp:cNvPr id="0" name=""/>
        <dsp:cNvSpPr/>
      </dsp:nvSpPr>
      <dsp:spPr>
        <a:xfrm>
          <a:off x="511774" y="427953"/>
          <a:ext cx="5940297" cy="818839"/>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4665" tIns="109220" rIns="109220" bIns="109220" numCol="1" spcCol="1270" anchor="ctr" anchorCtr="0">
          <a:noAutofit/>
        </a:bodyPr>
        <a:lstStyle/>
        <a:p>
          <a:pPr lvl="0" algn="l" defTabSz="1911350">
            <a:lnSpc>
              <a:spcPct val="90000"/>
            </a:lnSpc>
            <a:spcBef>
              <a:spcPct val="0"/>
            </a:spcBef>
            <a:spcAft>
              <a:spcPct val="35000"/>
            </a:spcAft>
          </a:pPr>
          <a:r>
            <a:rPr lang="en-US" altLang="zh-CN" sz="4300" b="1" kern="1200" dirty="0" smtClean="0"/>
            <a:t>Body</a:t>
          </a:r>
          <a:endParaRPr lang="zh-CN" altLang="en-US" sz="4300" b="1" kern="1200" dirty="0"/>
        </a:p>
      </dsp:txBody>
      <dsp:txXfrm>
        <a:off x="511774" y="427953"/>
        <a:ext cx="5940297" cy="818839"/>
      </dsp:txXfrm>
    </dsp:sp>
    <dsp:sp modelId="{1491F816-D58D-4B9B-9209-316C86CD8250}">
      <dsp:nvSpPr>
        <dsp:cNvPr id="0" name=""/>
        <dsp:cNvSpPr/>
      </dsp:nvSpPr>
      <dsp:spPr>
        <a:xfrm>
          <a:off x="0" y="325598"/>
          <a:ext cx="1023548" cy="1023548"/>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84387-81A7-4A50-A963-902333B07DBF}" type="datetimeFigureOut">
              <a:rPr lang="zh-CN" altLang="en-US" smtClean="0"/>
              <a:t>2021/5/26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0E5E6-3C1D-49B9-8CE4-78ACDA9BC174}" type="slidenum">
              <a:rPr lang="zh-CN" altLang="en-US" smtClean="0"/>
              <a:t>‹#›</a:t>
            </a:fld>
            <a:endParaRPr lang="zh-CN" altLang="en-US"/>
          </a:p>
        </p:txBody>
      </p:sp>
    </p:spTree>
    <p:extLst>
      <p:ext uri="{BB962C8B-B14F-4D97-AF65-F5344CB8AC3E}">
        <p14:creationId xmlns:p14="http://schemas.microsoft.com/office/powerpoint/2010/main" val="4003543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p:cNvSpPr>
            <a:spLocks noGrp="1" noRot="1" noChangeAspect="1" noChangeArrowheads="1" noTextEdit="1"/>
          </p:cNvSpPr>
          <p:nvPr>
            <p:ph type="sldImg"/>
          </p:nvPr>
        </p:nvSpPr>
        <p:spPr>
          <a:ln/>
        </p:spPr>
      </p:sp>
      <p:sp>
        <p:nvSpPr>
          <p:cNvPr id="1394691" name="Rectangle 3"/>
          <p:cNvSpPr>
            <a:spLocks noGrp="1" noChangeArrowheads="1"/>
          </p:cNvSpPr>
          <p:nvPr>
            <p:ph type="body" idx="1"/>
          </p:nvPr>
        </p:nvSpPr>
        <p:spPr/>
        <p:txBody>
          <a:bodyPr/>
          <a:lstStyle/>
          <a:p>
            <a:endParaRPr lang="en-US" altLang="zh-CN"/>
          </a:p>
        </p:txBody>
      </p:sp>
    </p:spTree>
    <p:extLst>
      <p:ext uri="{BB962C8B-B14F-4D97-AF65-F5344CB8AC3E}">
        <p14:creationId xmlns:p14="http://schemas.microsoft.com/office/powerpoint/2010/main" val="224095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053407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793120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168197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2180563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90839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66024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915611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720986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p:spPr>
        <p:txBody>
          <a:bodyPr/>
          <a:lstStyle/>
          <a:p>
            <a:pPr eaLnBrk="1" hangingPunct="1"/>
            <a:r>
              <a:rPr lang="en-US" altLang="zh-CN" smtClean="0"/>
              <a:t>http://book.douban.com/subject/10538419/</a:t>
            </a:r>
          </a:p>
        </p:txBody>
      </p:sp>
    </p:spTree>
    <p:extLst>
      <p:ext uri="{BB962C8B-B14F-4D97-AF65-F5344CB8AC3E}">
        <p14:creationId xmlns:p14="http://schemas.microsoft.com/office/powerpoint/2010/main" val="3100412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45604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p:cNvSpPr>
            <a:spLocks noGrp="1" noRot="1" noChangeAspect="1" noChangeArrowheads="1" noTextEdit="1"/>
          </p:cNvSpPr>
          <p:nvPr>
            <p:ph type="sldImg"/>
          </p:nvPr>
        </p:nvSpPr>
        <p:spPr>
          <a:ln/>
        </p:spPr>
      </p:sp>
      <p:sp>
        <p:nvSpPr>
          <p:cNvPr id="1402883" name="Rectangle 3"/>
          <p:cNvSpPr>
            <a:spLocks noGrp="1" noChangeArrowheads="1"/>
          </p:cNvSpPr>
          <p:nvPr>
            <p:ph type="body" idx="1"/>
          </p:nvPr>
        </p:nvSpPr>
        <p:spPr/>
        <p:txBody>
          <a:bodyPr/>
          <a:lstStyle/>
          <a:p>
            <a:endParaRPr lang="en-US" altLang="zh-CN"/>
          </a:p>
        </p:txBody>
      </p:sp>
    </p:spTree>
    <p:extLst>
      <p:ext uri="{BB962C8B-B14F-4D97-AF65-F5344CB8AC3E}">
        <p14:creationId xmlns:p14="http://schemas.microsoft.com/office/powerpoint/2010/main" val="109232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4069998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402751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1595041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49746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p:spPr>
        <p:txBody>
          <a:bodyPr/>
          <a:lstStyle/>
          <a:p>
            <a:pPr eaLnBrk="1" hangingPunct="1"/>
            <a:endParaRPr lang="en-US" altLang="zh-CN" smtClean="0"/>
          </a:p>
        </p:txBody>
      </p:sp>
    </p:spTree>
    <p:extLst>
      <p:ext uri="{BB962C8B-B14F-4D97-AF65-F5344CB8AC3E}">
        <p14:creationId xmlns:p14="http://schemas.microsoft.com/office/powerpoint/2010/main" val="2369948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Rectangle 2"/>
          <p:cNvSpPr>
            <a:spLocks noGrp="1" noRot="1" noChangeAspect="1" noChangeArrowheads="1" noTextEdit="1"/>
          </p:cNvSpPr>
          <p:nvPr>
            <p:ph type="sldImg"/>
          </p:nvPr>
        </p:nvSpPr>
        <p:spPr>
          <a:ln/>
        </p:spPr>
      </p:sp>
      <p:sp>
        <p:nvSpPr>
          <p:cNvPr id="1660931" name="Rectangle 3"/>
          <p:cNvSpPr>
            <a:spLocks noGrp="1" noChangeArrowheads="1"/>
          </p:cNvSpPr>
          <p:nvPr>
            <p:ph type="body" idx="1"/>
          </p:nvPr>
        </p:nvSpPr>
        <p:spPr/>
        <p:txBody>
          <a:bodyPr/>
          <a:lstStyle/>
          <a:p>
            <a:endParaRPr lang="en-US" altLang="zh-CN"/>
          </a:p>
        </p:txBody>
      </p:sp>
    </p:spTree>
    <p:extLst>
      <p:ext uri="{BB962C8B-B14F-4D97-AF65-F5344CB8AC3E}">
        <p14:creationId xmlns:p14="http://schemas.microsoft.com/office/powerpoint/2010/main" val="3660100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Rectangle 2"/>
          <p:cNvSpPr>
            <a:spLocks noGrp="1" noRot="1" noChangeAspect="1" noChangeArrowheads="1" noTextEdit="1"/>
          </p:cNvSpPr>
          <p:nvPr>
            <p:ph type="sldImg"/>
          </p:nvPr>
        </p:nvSpPr>
        <p:spPr>
          <a:ln/>
        </p:spPr>
      </p:sp>
      <p:sp>
        <p:nvSpPr>
          <p:cNvPr id="1662979" name="Rectangle 3"/>
          <p:cNvSpPr>
            <a:spLocks noGrp="1" noChangeArrowheads="1"/>
          </p:cNvSpPr>
          <p:nvPr>
            <p:ph type="body" idx="1"/>
          </p:nvPr>
        </p:nvSpPr>
        <p:spPr/>
        <p:txBody>
          <a:bodyPr/>
          <a:lstStyle/>
          <a:p>
            <a:endParaRPr lang="en-US" altLang="zh-CN"/>
          </a:p>
        </p:txBody>
      </p:sp>
    </p:spTree>
    <p:extLst>
      <p:ext uri="{BB962C8B-B14F-4D97-AF65-F5344CB8AC3E}">
        <p14:creationId xmlns:p14="http://schemas.microsoft.com/office/powerpoint/2010/main" val="529824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82" name="Rectangle 2"/>
          <p:cNvSpPr>
            <a:spLocks noGrp="1" noRot="1" noChangeAspect="1" noChangeArrowheads="1" noTextEdit="1"/>
          </p:cNvSpPr>
          <p:nvPr>
            <p:ph type="sldImg"/>
          </p:nvPr>
        </p:nvSpPr>
        <p:spPr>
          <a:ln/>
        </p:spPr>
      </p:sp>
      <p:sp>
        <p:nvSpPr>
          <p:cNvPr id="1607683" name="Rectangle 3"/>
          <p:cNvSpPr>
            <a:spLocks noGrp="1" noChangeArrowheads="1"/>
          </p:cNvSpPr>
          <p:nvPr>
            <p:ph type="body" idx="1"/>
          </p:nvPr>
        </p:nvSpPr>
        <p:spPr/>
        <p:txBody>
          <a:bodyPr/>
          <a:lstStyle/>
          <a:p>
            <a:endParaRPr lang="en-US" altLang="zh-CN"/>
          </a:p>
        </p:txBody>
      </p:sp>
    </p:spTree>
    <p:extLst>
      <p:ext uri="{BB962C8B-B14F-4D97-AF65-F5344CB8AC3E}">
        <p14:creationId xmlns:p14="http://schemas.microsoft.com/office/powerpoint/2010/main" val="1500089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Rot="1" noChangeAspect="1" noChangeArrowheads="1" noTextEdit="1"/>
          </p:cNvSpPr>
          <p:nvPr>
            <p:ph type="sldImg"/>
          </p:nvPr>
        </p:nvSpPr>
        <p:spPr>
          <a:ln/>
        </p:spPr>
      </p:sp>
      <p:sp>
        <p:nvSpPr>
          <p:cNvPr id="1667075" name="Rectangle 3"/>
          <p:cNvSpPr>
            <a:spLocks noGrp="1" noChangeArrowheads="1"/>
          </p:cNvSpPr>
          <p:nvPr>
            <p:ph type="body" idx="1"/>
          </p:nvPr>
        </p:nvSpPr>
        <p:spPr/>
        <p:txBody>
          <a:bodyPr/>
          <a:lstStyle/>
          <a:p>
            <a:endParaRPr lang="en-US" altLang="zh-CN"/>
          </a:p>
        </p:txBody>
      </p:sp>
    </p:spTree>
    <p:extLst>
      <p:ext uri="{BB962C8B-B14F-4D97-AF65-F5344CB8AC3E}">
        <p14:creationId xmlns:p14="http://schemas.microsoft.com/office/powerpoint/2010/main" val="261373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http://lopngoaingu.com/picture-dictionary/index.php</a:t>
            </a:r>
            <a:endParaRPr lang="zh-CN" altLang="en-US" dirty="0"/>
          </a:p>
        </p:txBody>
      </p:sp>
      <p:sp>
        <p:nvSpPr>
          <p:cNvPr id="4" name="灯片编号占位符 3"/>
          <p:cNvSpPr>
            <a:spLocks noGrp="1"/>
          </p:cNvSpPr>
          <p:nvPr>
            <p:ph type="sldNum" sz="quarter" idx="10"/>
          </p:nvPr>
        </p:nvSpPr>
        <p:spPr/>
        <p:txBody>
          <a:bodyPr/>
          <a:lstStyle/>
          <a:p>
            <a:fld id="{C920E5E6-3C1D-49B9-8CE4-78ACDA9BC174}" type="slidenum">
              <a:rPr lang="zh-CN" altLang="en-US" smtClean="0"/>
              <a:t>51</a:t>
            </a:fld>
            <a:endParaRPr lang="zh-CN" altLang="en-US"/>
          </a:p>
        </p:txBody>
      </p:sp>
    </p:spTree>
    <p:extLst>
      <p:ext uri="{BB962C8B-B14F-4D97-AF65-F5344CB8AC3E}">
        <p14:creationId xmlns:p14="http://schemas.microsoft.com/office/powerpoint/2010/main" val="339888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p:spPr>
        <p:txBody>
          <a:bodyPr/>
          <a:lstStyle/>
          <a:p>
            <a:pPr fontAlgn="base"/>
            <a:r>
              <a:rPr lang="en-US" altLang="zh-CN" sz="1200" b="0" i="0" kern="1200" dirty="0" smtClean="0">
                <a:solidFill>
                  <a:schemeClr val="tx1"/>
                </a:solidFill>
                <a:effectLst/>
                <a:latin typeface="+mn-lt"/>
                <a:ea typeface="+mn-ea"/>
                <a:cs typeface="+mn-cs"/>
              </a:rPr>
              <a:t>Fashion is starting to make me feel old.  I am seeing things become fashionable again that I not only remember from the first time, but I spent my entire part time job pay packet on.</a:t>
            </a:r>
          </a:p>
          <a:p>
            <a:pPr fontAlgn="base"/>
            <a:r>
              <a:rPr lang="en-US" altLang="zh-CN" sz="1200" b="0" i="0" kern="1200" dirty="0" smtClean="0">
                <a:solidFill>
                  <a:schemeClr val="tx1"/>
                </a:solidFill>
                <a:effectLst/>
                <a:latin typeface="+mn-lt"/>
                <a:ea typeface="+mn-ea"/>
                <a:cs typeface="+mn-cs"/>
              </a:rPr>
              <a:t> </a:t>
            </a:r>
          </a:p>
          <a:p>
            <a:pPr fontAlgn="base"/>
            <a:r>
              <a:rPr lang="en-US" altLang="zh-CN" sz="1200" b="0" i="0" kern="1200" dirty="0" smtClean="0">
                <a:solidFill>
                  <a:schemeClr val="tx1"/>
                </a:solidFill>
                <a:effectLst/>
                <a:latin typeface="+mn-lt"/>
                <a:ea typeface="+mn-ea"/>
                <a:cs typeface="+mn-cs"/>
              </a:rPr>
              <a:t>There are many things I have worn that my small people will one day either laugh at, or cringe at how embarrassing I am.  </a:t>
            </a:r>
            <a:r>
              <a:rPr lang="en-US" altLang="zh-CN" sz="1200" b="0" i="0" kern="1200" smtClean="0">
                <a:solidFill>
                  <a:schemeClr val="tx1"/>
                </a:solidFill>
                <a:effectLst/>
                <a:latin typeface="+mn-lt"/>
                <a:ea typeface="+mn-ea"/>
                <a:cs typeface="+mn-cs"/>
              </a:rPr>
              <a:t>Some of these things I hope never become fashionable again.</a:t>
            </a:r>
            <a:endParaRPr lang="en-US" altLang="zh-CN" sz="12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130718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https://kidspicturedictionary.com/</a:t>
            </a:r>
            <a:endParaRPr lang="zh-CN" altLang="en-US" dirty="0"/>
          </a:p>
        </p:txBody>
      </p:sp>
      <p:sp>
        <p:nvSpPr>
          <p:cNvPr id="4" name="灯片编号占位符 3"/>
          <p:cNvSpPr>
            <a:spLocks noGrp="1"/>
          </p:cNvSpPr>
          <p:nvPr>
            <p:ph type="sldNum" sz="quarter" idx="10"/>
          </p:nvPr>
        </p:nvSpPr>
        <p:spPr/>
        <p:txBody>
          <a:bodyPr/>
          <a:lstStyle/>
          <a:p>
            <a:fld id="{C920E5E6-3C1D-49B9-8CE4-78ACDA9BC174}" type="slidenum">
              <a:rPr lang="zh-CN" altLang="en-US" smtClean="0"/>
              <a:t>60</a:t>
            </a:fld>
            <a:endParaRPr lang="zh-CN" altLang="en-US"/>
          </a:p>
        </p:txBody>
      </p:sp>
    </p:spTree>
    <p:extLst>
      <p:ext uri="{BB962C8B-B14F-4D97-AF65-F5344CB8AC3E}">
        <p14:creationId xmlns:p14="http://schemas.microsoft.com/office/powerpoint/2010/main" val="286564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p:spPr>
        <p:txBody>
          <a:bodyPr/>
          <a:lstStyle/>
          <a:p>
            <a:pPr fontAlgn="base"/>
            <a:r>
              <a:rPr lang="en-US" altLang="zh-CN" sz="1200" b="0" i="0" kern="1200" dirty="0" smtClean="0">
                <a:solidFill>
                  <a:schemeClr val="tx1"/>
                </a:solidFill>
                <a:effectLst/>
                <a:latin typeface="+mn-lt"/>
                <a:ea typeface="+mn-ea"/>
                <a:cs typeface="+mn-cs"/>
              </a:rPr>
              <a:t>Fashion is starting to make me feel old.  I am seeing things become fashionable again that I not only remember from the first time, but I spent my entire part time job pay packet on.</a:t>
            </a:r>
          </a:p>
          <a:p>
            <a:pPr fontAlgn="base"/>
            <a:r>
              <a:rPr lang="en-US" altLang="zh-CN" sz="1200" b="0" i="0" kern="1200" dirty="0" smtClean="0">
                <a:solidFill>
                  <a:schemeClr val="tx1"/>
                </a:solidFill>
                <a:effectLst/>
                <a:latin typeface="+mn-lt"/>
                <a:ea typeface="+mn-ea"/>
                <a:cs typeface="+mn-cs"/>
              </a:rPr>
              <a:t> </a:t>
            </a:r>
          </a:p>
          <a:p>
            <a:pPr fontAlgn="base"/>
            <a:r>
              <a:rPr lang="en-US" altLang="zh-CN" sz="1200" b="0" i="0" kern="1200" dirty="0" smtClean="0">
                <a:solidFill>
                  <a:schemeClr val="tx1"/>
                </a:solidFill>
                <a:effectLst/>
                <a:latin typeface="+mn-lt"/>
                <a:ea typeface="+mn-ea"/>
                <a:cs typeface="+mn-cs"/>
              </a:rPr>
              <a:t>There are many things I have worn that my small people will one day either laugh at, or cringe at how embarrassing I am.  </a:t>
            </a:r>
            <a:r>
              <a:rPr lang="en-US" altLang="zh-CN" sz="1200" b="0" i="0" kern="1200" smtClean="0">
                <a:solidFill>
                  <a:schemeClr val="tx1"/>
                </a:solidFill>
                <a:effectLst/>
                <a:latin typeface="+mn-lt"/>
                <a:ea typeface="+mn-ea"/>
                <a:cs typeface="+mn-cs"/>
              </a:rPr>
              <a:t>Some of these things I hope never become fashionable again.</a:t>
            </a:r>
            <a:endParaRPr lang="en-US" altLang="zh-CN" sz="12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211393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p:spPr>
        <p:txBody>
          <a:bodyPr/>
          <a:lstStyle/>
          <a:p>
            <a:pPr fontAlgn="base"/>
            <a:r>
              <a:rPr lang="en-US" altLang="zh-CN" sz="1200" b="0" i="0" kern="1200" dirty="0" smtClean="0">
                <a:solidFill>
                  <a:schemeClr val="tx1"/>
                </a:solidFill>
                <a:effectLst/>
                <a:latin typeface="+mn-lt"/>
                <a:ea typeface="+mn-ea"/>
                <a:cs typeface="+mn-cs"/>
              </a:rPr>
              <a:t>Fashion is starting to make me feel old.  I am seeing things become fashionable again that I not only remember from the first time, but I spent my entire part time job pay packet on.</a:t>
            </a:r>
          </a:p>
          <a:p>
            <a:pPr fontAlgn="base"/>
            <a:r>
              <a:rPr lang="en-US" altLang="zh-CN" sz="1200" b="0" i="0" kern="1200" dirty="0" smtClean="0">
                <a:solidFill>
                  <a:schemeClr val="tx1"/>
                </a:solidFill>
                <a:effectLst/>
                <a:latin typeface="+mn-lt"/>
                <a:ea typeface="+mn-ea"/>
                <a:cs typeface="+mn-cs"/>
              </a:rPr>
              <a:t> </a:t>
            </a:r>
          </a:p>
          <a:p>
            <a:pPr fontAlgn="base"/>
            <a:r>
              <a:rPr lang="en-US" altLang="zh-CN" sz="1200" b="0" i="0" kern="1200" dirty="0" smtClean="0">
                <a:solidFill>
                  <a:schemeClr val="tx1"/>
                </a:solidFill>
                <a:effectLst/>
                <a:latin typeface="+mn-lt"/>
                <a:ea typeface="+mn-ea"/>
                <a:cs typeface="+mn-cs"/>
              </a:rPr>
              <a:t>There are many things I have worn that my small people will one day either laugh at, or cringe at how embarrassing I am.  </a:t>
            </a:r>
            <a:r>
              <a:rPr lang="en-US" altLang="zh-CN" sz="1200" b="0" i="0" kern="1200" smtClean="0">
                <a:solidFill>
                  <a:schemeClr val="tx1"/>
                </a:solidFill>
                <a:effectLst/>
                <a:latin typeface="+mn-lt"/>
                <a:ea typeface="+mn-ea"/>
                <a:cs typeface="+mn-cs"/>
              </a:rPr>
              <a:t>Some of these things I hope never become fashionable again.</a:t>
            </a:r>
            <a:endParaRPr lang="en-US" altLang="zh-CN" sz="1200" b="0" i="0" kern="1200">
              <a:solidFill>
                <a:schemeClr val="tx1"/>
              </a:solidFill>
              <a:effectLst/>
              <a:latin typeface="+mn-lt"/>
              <a:ea typeface="+mn-ea"/>
              <a:cs typeface="+mn-cs"/>
            </a:endParaRPr>
          </a:p>
        </p:txBody>
      </p:sp>
    </p:spTree>
    <p:extLst>
      <p:ext uri="{BB962C8B-B14F-4D97-AF65-F5344CB8AC3E}">
        <p14:creationId xmlns:p14="http://schemas.microsoft.com/office/powerpoint/2010/main" val="351948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p:spPr>
        <p:txBody>
          <a:bodyPr/>
          <a:lstStyle/>
          <a:p>
            <a:pPr fontAlgn="base"/>
            <a:r>
              <a:rPr lang="en-US" altLang="zh-CN" sz="1200" b="0" i="0" kern="1200" dirty="0" smtClean="0">
                <a:solidFill>
                  <a:schemeClr val="tx1"/>
                </a:solidFill>
                <a:effectLst/>
                <a:latin typeface="+mn-lt"/>
                <a:ea typeface="+mn-ea"/>
                <a:cs typeface="+mn-cs"/>
              </a:rPr>
              <a:t>Fashion is starting to make me feel old.  I am seeing things become fashionable again that I not only remember from the first time, but I spent my entire part time job pay packet on.</a:t>
            </a:r>
          </a:p>
          <a:p>
            <a:pPr fontAlgn="base"/>
            <a:r>
              <a:rPr lang="en-US" altLang="zh-CN" sz="1200" b="0" i="0" kern="1200" dirty="0" smtClean="0">
                <a:solidFill>
                  <a:schemeClr val="tx1"/>
                </a:solidFill>
                <a:effectLst/>
                <a:latin typeface="+mn-lt"/>
                <a:ea typeface="+mn-ea"/>
                <a:cs typeface="+mn-cs"/>
              </a:rPr>
              <a:t> </a:t>
            </a:r>
          </a:p>
          <a:p>
            <a:pPr fontAlgn="base"/>
            <a:r>
              <a:rPr lang="en-US" altLang="zh-CN" sz="1200" b="0" i="0" kern="1200" dirty="0" smtClean="0">
                <a:solidFill>
                  <a:schemeClr val="tx1"/>
                </a:solidFill>
                <a:effectLst/>
                <a:latin typeface="+mn-lt"/>
                <a:ea typeface="+mn-ea"/>
                <a:cs typeface="+mn-cs"/>
              </a:rPr>
              <a:t>There are many things I have worn that my small people will one day either laugh at, or cringe at how embarrassing I am.  Some of these things I hope never become fashionable again.</a:t>
            </a:r>
            <a:endParaRPr lang="en-US" altLang="zh-CN"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31292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333592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p:spPr>
        <p:txBody>
          <a:bodyPr/>
          <a:lstStyle/>
          <a:p>
            <a:pPr eaLnBrk="1" hangingPunct="1"/>
            <a:endParaRPr lang="zh-CN" altLang="en-US" smtClean="0"/>
          </a:p>
        </p:txBody>
      </p:sp>
    </p:spTree>
    <p:extLst>
      <p:ext uri="{BB962C8B-B14F-4D97-AF65-F5344CB8AC3E}">
        <p14:creationId xmlns:p14="http://schemas.microsoft.com/office/powerpoint/2010/main" val="1740340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en-US" altLang="zh-CN"/>
          </a:p>
        </p:txBody>
      </p:sp>
    </p:spTree>
    <p:extLst>
      <p:ext uri="{BB962C8B-B14F-4D97-AF65-F5344CB8AC3E}">
        <p14:creationId xmlns:p14="http://schemas.microsoft.com/office/powerpoint/2010/main" val="1771849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1098132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4191115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2166456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190690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4135048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193819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403199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422485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265025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2285520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DABD683-2901-46C7-9DB6-B34359B5E0A4}" type="datetimeFigureOut">
              <a:rPr lang="zh-CN" altLang="en-US" smtClean="0"/>
              <a:t>2021/5/26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2883022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BD683-2901-46C7-9DB6-B34359B5E0A4}" type="datetimeFigureOut">
              <a:rPr lang="zh-CN" altLang="en-US" smtClean="0"/>
              <a:t>2021/5/26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5E79F5-1817-4B65-9DCF-B933E2D98F88}" type="slidenum">
              <a:rPr lang="zh-CN" altLang="en-US" smtClean="0"/>
              <a:t>‹#›</a:t>
            </a:fld>
            <a:endParaRPr lang="zh-CN" altLang="en-US"/>
          </a:p>
        </p:txBody>
      </p:sp>
    </p:spTree>
    <p:extLst>
      <p:ext uri="{BB962C8B-B14F-4D97-AF65-F5344CB8AC3E}">
        <p14:creationId xmlns:p14="http://schemas.microsoft.com/office/powerpoint/2010/main" val="2523701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19.png"/><Relationship Id="rId4" Type="http://schemas.openxmlformats.org/officeDocument/2006/relationships/image" Target="../media/image2.jp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0.png"/><Relationship Id="rId4" Type="http://schemas.openxmlformats.org/officeDocument/2006/relationships/image" Target="../media/image3.pn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2.jpg"/><Relationship Id="rId3" Type="http://schemas.openxmlformats.org/officeDocument/2006/relationships/slide" Target="slide26.xml"/><Relationship Id="rId7" Type="http://schemas.openxmlformats.org/officeDocument/2006/relationships/diagramLayout" Target="../diagrams/layout2.xml"/><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20.png"/><Relationship Id="rId5" Type="http://schemas.openxmlformats.org/officeDocument/2006/relationships/image" Target="../media/image3.png"/><Relationship Id="rId10" Type="http://schemas.microsoft.com/office/2007/relationships/diagramDrawing" Target="../diagrams/drawing2.xml"/><Relationship Id="rId4" Type="http://schemas.openxmlformats.org/officeDocument/2006/relationships/image" Target="../media/image2.jpg"/><Relationship Id="rId9" Type="http://schemas.openxmlformats.org/officeDocument/2006/relationships/diagramColors" Target="../diagrams/colors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jpg"/><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22.jpg"/><Relationship Id="rId5" Type="http://schemas.openxmlformats.org/officeDocument/2006/relationships/diagramData" Target="../diagrams/data3.xml"/><Relationship Id="rId10" Type="http://schemas.openxmlformats.org/officeDocument/2006/relationships/image" Target="../media/image21.png"/><Relationship Id="rId4" Type="http://schemas.openxmlformats.org/officeDocument/2006/relationships/image" Target="../media/image3.pn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23.png"/><Relationship Id="rId3" Type="http://schemas.openxmlformats.org/officeDocument/2006/relationships/image" Target="../media/image2.jpg"/><Relationship Id="rId7" Type="http://schemas.openxmlformats.org/officeDocument/2006/relationships/diagramQuickStyle" Target="../diagrams/quickStyle4.xml"/><Relationship Id="rId12"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image" Target="../media/image21.png"/><Relationship Id="rId5" Type="http://schemas.openxmlformats.org/officeDocument/2006/relationships/diagramData" Target="../diagrams/data4.xml"/><Relationship Id="rId10" Type="http://schemas.openxmlformats.org/officeDocument/2006/relationships/image" Target="../media/image20.png"/><Relationship Id="rId4" Type="http://schemas.openxmlformats.org/officeDocument/2006/relationships/image" Target="../media/image3.png"/><Relationship Id="rId9" Type="http://schemas.microsoft.com/office/2007/relationships/diagramDrawing" Target="../diagrams/drawing4.xml"/><Relationship Id="rId14" Type="http://schemas.openxmlformats.org/officeDocument/2006/relationships/image" Target="../media/image24.jpg"/></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slide" Target="slide40.xml"/><Relationship Id="rId3" Type="http://schemas.openxmlformats.org/officeDocument/2006/relationships/slide" Target="slide32.xml"/><Relationship Id="rId7" Type="http://schemas.openxmlformats.org/officeDocument/2006/relationships/diagramData" Target="../diagrams/data5.xml"/><Relationship Id="rId12" Type="http://schemas.openxmlformats.org/officeDocument/2006/relationships/slide" Target="slide2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11" Type="http://schemas.microsoft.com/office/2007/relationships/diagramDrawing" Target="../diagrams/drawing5.xml"/><Relationship Id="rId5" Type="http://schemas.openxmlformats.org/officeDocument/2006/relationships/image" Target="../media/image2.jpg"/><Relationship Id="rId10" Type="http://schemas.openxmlformats.org/officeDocument/2006/relationships/diagramColors" Target="../diagrams/colors5.xml"/><Relationship Id="rId4" Type="http://schemas.openxmlformats.org/officeDocument/2006/relationships/slide" Target="slide39.xml"/><Relationship Id="rId9"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jpg"/><Relationship Id="rId7" Type="http://schemas.openxmlformats.org/officeDocument/2006/relationships/diagramQuickStyle" Target="../diagrams/quickStyle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image" Target="../media/image20.png"/><Relationship Id="rId5" Type="http://schemas.openxmlformats.org/officeDocument/2006/relationships/diagramData" Target="../diagrams/data6.xml"/><Relationship Id="rId10" Type="http://schemas.openxmlformats.org/officeDocument/2006/relationships/image" Target="../media/image25.png"/><Relationship Id="rId4" Type="http://schemas.openxmlformats.org/officeDocument/2006/relationships/image" Target="../media/image3.png"/><Relationship Id="rId9" Type="http://schemas.microsoft.com/office/2007/relationships/diagramDrawing" Target="../diagrams/drawing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slide" Target="slide25.xml"/><Relationship Id="rId4" Type="http://schemas.openxmlformats.org/officeDocument/2006/relationships/slide" Target="slide2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 Target="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slide" Target="slide1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slide" Target="slide19.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44.xml.rels><?xml version="1.0" encoding="UTF-8" standalone="yes"?>
<Relationships xmlns="http://schemas.openxmlformats.org/package/2006/relationships"><Relationship Id="rId3" Type="http://schemas.openxmlformats.org/officeDocument/2006/relationships/hyperlink" Target="Rise%20and%20Fall.wav" TargetMode="External"/><Relationship Id="rId7" Type="http://schemas.openxmlformats.org/officeDocument/2006/relationships/image" Target="../media/image43.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slide" Target="slide40.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57999"/>
          </a:xfrm>
          <a:prstGeom prst="rect">
            <a:avLst/>
          </a:prstGeom>
        </p:spPr>
      </p:pic>
      <p:sp>
        <p:nvSpPr>
          <p:cNvPr id="8" name="矩形 7"/>
          <p:cNvSpPr/>
          <p:nvPr/>
        </p:nvSpPr>
        <p:spPr>
          <a:xfrm>
            <a:off x="6728222" y="2459504"/>
            <a:ext cx="4483215" cy="1938992"/>
          </a:xfrm>
          <a:prstGeom prst="rect">
            <a:avLst/>
          </a:prstGeom>
          <a:noFill/>
        </p:spPr>
        <p:txBody>
          <a:bodyPr wrap="none" lIns="91440" tIns="45720" rIns="91440" bIns="45720">
            <a:spAutoFit/>
          </a:bodyPr>
          <a:lstStyle/>
          <a:p>
            <a:pPr algn="ctr"/>
            <a:r>
              <a:rPr lang="en-US" altLang="zh-CN" sz="6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odoni MT Black" panose="02070A03080606020203" pitchFamily="18" charset="0"/>
              </a:rPr>
              <a:t>Fashion </a:t>
            </a:r>
          </a:p>
          <a:p>
            <a:pPr algn="ctr"/>
            <a:r>
              <a:rPr lang="en-US" altLang="zh-CN" sz="6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odoni MT Black" panose="02070A03080606020203" pitchFamily="18" charset="0"/>
              </a:rPr>
              <a:t>Statements</a:t>
            </a:r>
            <a:endParaRPr lang="zh-CN" alt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odoni MT Black" panose="02070A03080606020203" pitchFamily="18" charset="0"/>
            </a:endParaRPr>
          </a:p>
        </p:txBody>
      </p:sp>
      <p:sp>
        <p:nvSpPr>
          <p:cNvPr id="9" name="文本框 8"/>
          <p:cNvSpPr txBox="1"/>
          <p:nvPr/>
        </p:nvSpPr>
        <p:spPr>
          <a:xfrm>
            <a:off x="5315578" y="504997"/>
            <a:ext cx="3406391" cy="830997"/>
          </a:xfrm>
          <a:prstGeom prst="rect">
            <a:avLst/>
          </a:prstGeom>
          <a:noFill/>
        </p:spPr>
        <p:txBody>
          <a:bodyPr wrap="square" rtlCol="0">
            <a:spAutoFit/>
          </a:bodyPr>
          <a:lstStyle/>
          <a:p>
            <a:r>
              <a:rPr lang="en-US" altLang="zh-CN" sz="4800" b="1" dirty="0" smtClean="0">
                <a:solidFill>
                  <a:schemeClr val="bg1">
                    <a:lumMod val="85000"/>
                  </a:schemeClr>
                </a:solidFill>
                <a:latin typeface="Tw Cen MT Condensed Extra Bold" panose="020B0803020202020204" pitchFamily="34" charset="0"/>
              </a:rPr>
              <a:t>Unit Three</a:t>
            </a:r>
            <a:endParaRPr lang="zh-CN" altLang="en-US" sz="4800" b="1" dirty="0">
              <a:solidFill>
                <a:schemeClr val="bg1">
                  <a:lumMod val="85000"/>
                </a:schemeClr>
              </a:solidFill>
              <a:latin typeface="Tw Cen MT Condensed Extra Bold" panose="020B0803020202020204" pitchFamily="34" charset="0"/>
            </a:endParaRPr>
          </a:p>
        </p:txBody>
      </p:sp>
    </p:spTree>
    <p:extLst>
      <p:ext uri="{BB962C8B-B14F-4D97-AF65-F5344CB8AC3E}">
        <p14:creationId xmlns:p14="http://schemas.microsoft.com/office/powerpoint/2010/main" val="8944924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a:spLocks noGrp="1"/>
          </p:cNvSpPr>
          <p:nvPr>
            <p:ph idx="1"/>
          </p:nvPr>
        </p:nvSpPr>
        <p:spPr>
          <a:xfrm>
            <a:off x="1075103" y="1637405"/>
            <a:ext cx="8834438" cy="6065837"/>
          </a:xfrm>
        </p:spPr>
        <p:txBody>
          <a:bodyPr/>
          <a:lstStyle/>
          <a:p>
            <a:pPr marL="363538" indent="-363538" algn="just">
              <a:lnSpc>
                <a:spcPct val="100000"/>
              </a:lnSpc>
              <a:buNone/>
            </a:pPr>
            <a:endParaRPr lang="en-US" altLang="zh-CN" dirty="0" smtClean="0"/>
          </a:p>
          <a:p>
            <a:pPr marL="514350" indent="-514350" algn="just">
              <a:lnSpc>
                <a:spcPct val="100000"/>
              </a:lnSpc>
              <a:buFont typeface="+mj-lt"/>
              <a:buAutoNum type="arabicPeriod" startAt="6"/>
            </a:pPr>
            <a:r>
              <a:rPr lang="en-US" altLang="zh-CN" dirty="0" smtClean="0"/>
              <a:t>Skinny jeans are fashionable in the UK at the moment – but what are they? </a:t>
            </a:r>
          </a:p>
          <a:p>
            <a:pPr marL="363538" indent="-363538">
              <a:lnSpc>
                <a:spcPct val="100000"/>
              </a:lnSpc>
              <a:buNone/>
            </a:pPr>
            <a:r>
              <a:rPr lang="en-US" altLang="zh-CN" dirty="0" smtClean="0"/>
              <a:t>       A) Jeans that make you lose weight </a:t>
            </a:r>
          </a:p>
          <a:p>
            <a:pPr marL="363538" indent="-363538">
              <a:lnSpc>
                <a:spcPct val="100000"/>
              </a:lnSpc>
              <a:buNone/>
            </a:pPr>
            <a:r>
              <a:rPr lang="en-US" altLang="zh-CN" dirty="0" smtClean="0"/>
              <a:t>       B) Jeans that make you look thinner </a:t>
            </a:r>
          </a:p>
          <a:p>
            <a:pPr marL="363538" indent="-363538">
              <a:lnSpc>
                <a:spcPct val="100000"/>
              </a:lnSpc>
              <a:buNone/>
            </a:pPr>
            <a:r>
              <a:rPr lang="en-US" altLang="zh-CN" dirty="0" smtClean="0"/>
              <a:t>       C) Very long jeans </a:t>
            </a:r>
          </a:p>
          <a:p>
            <a:pPr marL="363538" indent="-363538">
              <a:lnSpc>
                <a:spcPct val="100000"/>
              </a:lnSpc>
              <a:buNone/>
            </a:pPr>
            <a:r>
              <a:rPr lang="en-US" altLang="zh-CN" dirty="0" smtClean="0"/>
              <a:t>       D) Very tight jeans</a:t>
            </a:r>
            <a:endParaRPr lang="zh-CN" altLang="en-US" dirty="0" smtClean="0"/>
          </a:p>
        </p:txBody>
      </p:sp>
      <p:sp>
        <p:nvSpPr>
          <p:cNvPr id="5126" name="文本框 4"/>
          <p:cNvSpPr txBox="1">
            <a:spLocks noChangeArrowheads="1"/>
          </p:cNvSpPr>
          <p:nvPr/>
        </p:nvSpPr>
        <p:spPr bwMode="auto">
          <a:xfrm>
            <a:off x="1708150" y="74614"/>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1" name="图片 10"/>
          <p:cNvPicPr>
            <a:picLocks noChangeAspect="1"/>
          </p:cNvPicPr>
          <p:nvPr/>
        </p:nvPicPr>
        <p:blipFill>
          <a:blip r:embed="rId3"/>
          <a:stretch>
            <a:fillRect/>
          </a:stretch>
        </p:blipFill>
        <p:spPr>
          <a:xfrm>
            <a:off x="2307264" y="0"/>
            <a:ext cx="9884735" cy="1577591"/>
          </a:xfrm>
          <a:prstGeom prst="rect">
            <a:avLst/>
          </a:prstGeom>
        </p:spPr>
      </p:pic>
      <p:sp>
        <p:nvSpPr>
          <p:cNvPr id="12"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1016" y="3486779"/>
            <a:ext cx="3232848" cy="2763296"/>
          </a:xfrm>
          <a:prstGeom prst="rect">
            <a:avLst/>
          </a:prstGeom>
        </p:spPr>
      </p:pic>
    </p:spTree>
    <p:extLst>
      <p:ext uri="{BB962C8B-B14F-4D97-AF65-F5344CB8AC3E}">
        <p14:creationId xmlns:p14="http://schemas.microsoft.com/office/powerpoint/2010/main" val="273659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6">
                                            <p:txEl>
                                              <p:pRg st="5" end="5"/>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3695" name="Rectangle 31"/>
          <p:cNvSpPr>
            <a:spLocks noGrp="1" noChangeAspect="1"/>
          </p:cNvSpPr>
          <p:nvPr>
            <p:ph type="body" sz="half" idx="1"/>
          </p:nvPr>
        </p:nvSpPr>
        <p:spPr>
          <a:xfrm>
            <a:off x="1424772" y="2420939"/>
            <a:ext cx="5181600" cy="4351338"/>
          </a:xfrm>
          <a:noFill/>
        </p:spPr>
        <p:txBody>
          <a:bodyPr/>
          <a:lstStyle/>
          <a:p>
            <a:pPr marL="0" indent="0"/>
            <a:endParaRPr lang="en-US" altLang="zh-CN" b="0" dirty="0" smtClean="0"/>
          </a:p>
          <a:p>
            <a:pPr marL="0" indent="0"/>
            <a:r>
              <a:rPr lang="en-US" altLang="zh-CN" b="0" dirty="0" smtClean="0"/>
              <a:t> </a:t>
            </a:r>
            <a:r>
              <a:rPr lang="en-US" altLang="zh-CN" dirty="0"/>
              <a:t>loafers </a:t>
            </a:r>
            <a:endParaRPr lang="en-US" altLang="zh-CN" b="0" dirty="0" smtClean="0"/>
          </a:p>
          <a:p>
            <a:pPr marL="0" indent="0"/>
            <a:r>
              <a:rPr lang="en-US" altLang="zh-CN" b="0" dirty="0" smtClean="0"/>
              <a:t> </a:t>
            </a:r>
            <a:r>
              <a:rPr lang="en-US" altLang="zh-CN" dirty="0"/>
              <a:t>polo shirts</a:t>
            </a:r>
          </a:p>
          <a:p>
            <a:pPr marL="0" indent="0"/>
            <a:r>
              <a:rPr lang="en-US" altLang="zh-CN" b="0" dirty="0" smtClean="0"/>
              <a:t> jeans</a:t>
            </a:r>
          </a:p>
          <a:p>
            <a:pPr marL="0" indent="0"/>
            <a:r>
              <a:rPr lang="en-US" altLang="zh-CN" b="0" dirty="0" smtClean="0"/>
              <a:t> sweater</a:t>
            </a:r>
          </a:p>
          <a:p>
            <a:pPr marL="0" indent="0"/>
            <a:r>
              <a:rPr lang="en-US" altLang="zh-CN" dirty="0"/>
              <a:t> outfit</a:t>
            </a:r>
            <a:endParaRPr lang="en-US" altLang="zh-CN" b="0" dirty="0" smtClean="0"/>
          </a:p>
          <a:p>
            <a:pPr marL="0" indent="0"/>
            <a:r>
              <a:rPr lang="en-US" altLang="zh-CN" b="0" dirty="0" smtClean="0"/>
              <a:t> fabric </a:t>
            </a:r>
          </a:p>
          <a:p>
            <a:pPr marL="0" indent="0"/>
            <a:r>
              <a:rPr lang="en-US" altLang="zh-CN" b="0" dirty="0" smtClean="0"/>
              <a:t> </a:t>
            </a:r>
            <a:r>
              <a:rPr lang="en-US" altLang="zh-CN" dirty="0" smtClean="0"/>
              <a:t>wardrobe</a:t>
            </a:r>
            <a:endParaRPr lang="en-US" altLang="zh-CN" dirty="0"/>
          </a:p>
          <a:p>
            <a:pPr marL="0" indent="0"/>
            <a:endParaRPr lang="en-US" altLang="zh-CN" b="0" dirty="0" smtClean="0"/>
          </a:p>
          <a:p>
            <a:pPr marL="0" indent="0"/>
            <a:endParaRPr lang="en-US" altLang="zh-CN" b="0" dirty="0" smtClean="0"/>
          </a:p>
        </p:txBody>
      </p:sp>
      <p:sp>
        <p:nvSpPr>
          <p:cNvPr id="1393696" name="Rectangle 32"/>
          <p:cNvSpPr>
            <a:spLocks noGrp="1" noChangeAspect="1"/>
          </p:cNvSpPr>
          <p:nvPr>
            <p:ph type="body" sz="half" idx="2"/>
          </p:nvPr>
        </p:nvSpPr>
        <p:spPr>
          <a:xfrm>
            <a:off x="6492081" y="2420939"/>
            <a:ext cx="5181600" cy="4351338"/>
          </a:xfrm>
          <a:noFill/>
        </p:spPr>
        <p:txBody>
          <a:bodyPr>
            <a:normAutofit lnSpcReduction="10000"/>
          </a:bodyPr>
          <a:lstStyle/>
          <a:p>
            <a:pPr marL="0" indent="0">
              <a:lnSpc>
                <a:spcPct val="115000"/>
              </a:lnSpc>
            </a:pPr>
            <a:endParaRPr lang="zh-CN" altLang="en-US" dirty="0" smtClean="0">
              <a:latin typeface="黑体" panose="02010609060101010101" pitchFamily="49" charset="-122"/>
              <a:ea typeface="黑体" panose="02010609060101010101" pitchFamily="49" charset="-122"/>
            </a:endParaRPr>
          </a:p>
          <a:p>
            <a:pPr marL="0" indent="0">
              <a:lnSpc>
                <a:spcPct val="115000"/>
              </a:lnSpc>
            </a:pPr>
            <a:r>
              <a:rPr lang="zh-CN" altLang="en-US" sz="2400" dirty="0" smtClean="0">
                <a:latin typeface="黑体" panose="02010609060101010101" pitchFamily="49" charset="-122"/>
                <a:ea typeface="黑体" panose="02010609060101010101" pitchFamily="49" charset="-122"/>
              </a:rPr>
              <a:t> 马</a:t>
            </a:r>
            <a:r>
              <a:rPr lang="zh-CN" altLang="en-US" sz="2400" dirty="0">
                <a:latin typeface="黑体" panose="02010609060101010101" pitchFamily="49" charset="-122"/>
                <a:ea typeface="黑体" panose="02010609060101010101" pitchFamily="49" charset="-122"/>
              </a:rPr>
              <a:t>球衫</a:t>
            </a:r>
          </a:p>
          <a:p>
            <a:pPr marL="0" indent="0">
              <a:lnSpc>
                <a:spcPct val="115000"/>
              </a:lnSpc>
            </a:pPr>
            <a:r>
              <a:rPr lang="zh-CN" altLang="en-US" sz="2400" dirty="0" smtClean="0">
                <a:latin typeface="黑体" panose="02010609060101010101" pitchFamily="49" charset="-122"/>
                <a:ea typeface="黑体" panose="02010609060101010101" pitchFamily="49" charset="-122"/>
              </a:rPr>
              <a:t> 毛线衣</a:t>
            </a:r>
            <a:r>
              <a:rPr lang="zh-CN" altLang="en-US" sz="2400" dirty="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运动衫</a:t>
            </a:r>
            <a:endParaRPr lang="en-US" altLang="zh-CN" sz="2400" dirty="0" smtClean="0">
              <a:latin typeface="黑体" panose="02010609060101010101" pitchFamily="49" charset="-122"/>
              <a:ea typeface="黑体" panose="02010609060101010101" pitchFamily="49" charset="-122"/>
            </a:endParaRPr>
          </a:p>
          <a:p>
            <a:pPr marL="0" indent="0">
              <a:lnSpc>
                <a:spcPct val="115000"/>
              </a:lnSpc>
            </a:pPr>
            <a:r>
              <a:rPr lang="zh-CN" altLang="en-US" sz="2400" dirty="0" smtClean="0">
                <a:latin typeface="黑体" panose="02010609060101010101" pitchFamily="49" charset="-122"/>
                <a:ea typeface="黑体" panose="02010609060101010101" pitchFamily="49" charset="-122"/>
              </a:rPr>
              <a:t> 面料，织物</a:t>
            </a:r>
            <a:endParaRPr lang="en-US" altLang="zh-CN" sz="2400" dirty="0" smtClean="0">
              <a:latin typeface="黑体" panose="02010609060101010101" pitchFamily="49" charset="-122"/>
              <a:ea typeface="黑体" panose="02010609060101010101" pitchFamily="49" charset="-122"/>
            </a:endParaRPr>
          </a:p>
          <a:p>
            <a:pPr marL="0" indent="0">
              <a:lnSpc>
                <a:spcPct val="115000"/>
              </a:lnSpc>
            </a:pPr>
            <a:r>
              <a:rPr lang="en-US" altLang="zh-CN" sz="2400" dirty="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全套服装</a:t>
            </a:r>
            <a:endParaRPr lang="en-US" altLang="zh-CN" sz="2400" dirty="0" smtClean="0">
              <a:latin typeface="黑体" panose="02010609060101010101" pitchFamily="49" charset="-122"/>
              <a:ea typeface="黑体" panose="02010609060101010101" pitchFamily="49" charset="-122"/>
            </a:endParaRPr>
          </a:p>
          <a:p>
            <a:pPr marL="0" indent="0">
              <a:lnSpc>
                <a:spcPct val="115000"/>
              </a:lnSpc>
            </a:pPr>
            <a:r>
              <a:rPr lang="en-US" altLang="zh-CN" sz="2400" dirty="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衣橱</a:t>
            </a:r>
            <a:endParaRPr lang="zh-CN" altLang="en-US" sz="2400" dirty="0">
              <a:latin typeface="黑体" panose="02010609060101010101" pitchFamily="49" charset="-122"/>
              <a:ea typeface="黑体" panose="02010609060101010101" pitchFamily="49" charset="-122"/>
            </a:endParaRPr>
          </a:p>
          <a:p>
            <a:pPr marL="0" indent="0">
              <a:lnSpc>
                <a:spcPct val="115000"/>
              </a:lnSpc>
            </a:pPr>
            <a:r>
              <a:rPr lang="zh-CN" altLang="en-US" sz="2400" dirty="0" smtClean="0">
                <a:latin typeface="黑体" panose="02010609060101010101" pitchFamily="49" charset="-122"/>
                <a:ea typeface="黑体" panose="02010609060101010101" pitchFamily="49" charset="-122"/>
              </a:rPr>
              <a:t> 平</a:t>
            </a:r>
            <a:r>
              <a:rPr lang="zh-CN" altLang="en-US" sz="2400" dirty="0">
                <a:latin typeface="黑体" panose="02010609060101010101" pitchFamily="49" charset="-122"/>
                <a:ea typeface="黑体" panose="02010609060101010101" pitchFamily="49" charset="-122"/>
              </a:rPr>
              <a:t>跟船鞋；懒汉鞋；</a:t>
            </a:r>
            <a:r>
              <a:rPr lang="zh-CN" altLang="en-US" sz="2400" dirty="0" smtClean="0">
                <a:latin typeface="黑体" panose="02010609060101010101" pitchFamily="49" charset="-122"/>
                <a:ea typeface="黑体" panose="02010609060101010101" pitchFamily="49" charset="-122"/>
              </a:rPr>
              <a:t>平底便鞋</a:t>
            </a:r>
            <a:endParaRPr lang="zh-CN" altLang="en-US" sz="2400" dirty="0">
              <a:latin typeface="黑体" panose="02010609060101010101" pitchFamily="49" charset="-122"/>
              <a:ea typeface="黑体" panose="02010609060101010101" pitchFamily="49" charset="-122"/>
            </a:endParaRPr>
          </a:p>
          <a:p>
            <a:pPr marL="0" indent="0">
              <a:lnSpc>
                <a:spcPct val="115000"/>
              </a:lnSpc>
            </a:pPr>
            <a:r>
              <a:rPr lang="zh-CN" altLang="en-US" sz="2400" dirty="0" smtClean="0">
                <a:latin typeface="黑体" panose="02010609060101010101" pitchFamily="49" charset="-122"/>
                <a:ea typeface="黑体" panose="02010609060101010101" pitchFamily="49" charset="-122"/>
              </a:rPr>
              <a:t> 牛仔裤</a:t>
            </a:r>
          </a:p>
          <a:p>
            <a:pPr marL="0" indent="0">
              <a:lnSpc>
                <a:spcPct val="115000"/>
              </a:lnSpc>
            </a:pPr>
            <a:endParaRPr lang="zh-CN" altLang="en-US" sz="2400" dirty="0">
              <a:latin typeface="黑体" panose="02010609060101010101" pitchFamily="49" charset="-122"/>
              <a:ea typeface="黑体" panose="02010609060101010101" pitchFamily="49" charset="-122"/>
            </a:endParaRPr>
          </a:p>
        </p:txBody>
      </p:sp>
      <p:sp>
        <p:nvSpPr>
          <p:cNvPr id="1393681" name="Rectangle 17"/>
          <p:cNvSpPr>
            <a:spLocks noChangeAspect="1" noChangeArrowheads="1"/>
          </p:cNvSpPr>
          <p:nvPr/>
        </p:nvSpPr>
        <p:spPr bwMode="auto">
          <a:xfrm>
            <a:off x="2424113" y="3500439"/>
            <a:ext cx="3225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t>  </a:t>
            </a:r>
            <a:endParaRPr lang="zh-CN" altLang="en-US" sz="2400"/>
          </a:p>
        </p:txBody>
      </p:sp>
      <p:sp>
        <p:nvSpPr>
          <p:cNvPr id="1393686" name="Rectangle 22"/>
          <p:cNvSpPr>
            <a:spLocks noChangeAspect="1" noChangeArrowheads="1"/>
          </p:cNvSpPr>
          <p:nvPr/>
        </p:nvSpPr>
        <p:spPr bwMode="auto">
          <a:xfrm>
            <a:off x="492370" y="1681024"/>
            <a:ext cx="980752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t>Work in pairs and match the </a:t>
            </a:r>
            <a:r>
              <a:rPr lang="en-US" altLang="zh-CN" sz="2800" b="1" dirty="0" smtClean="0"/>
              <a:t>terms related to clothing with </a:t>
            </a:r>
            <a:r>
              <a:rPr lang="en-US" altLang="zh-CN" sz="2800" b="1" dirty="0"/>
              <a:t>their translation.</a:t>
            </a:r>
            <a:endParaRPr lang="zh-CN" altLang="en-US" sz="2800" b="1" dirty="0"/>
          </a:p>
        </p:txBody>
      </p:sp>
      <p:sp>
        <p:nvSpPr>
          <p:cNvPr id="1393697" name="Line 33"/>
          <p:cNvSpPr>
            <a:spLocks noChangeAspect="1" noChangeShapeType="1"/>
          </p:cNvSpPr>
          <p:nvPr/>
        </p:nvSpPr>
        <p:spPr bwMode="auto">
          <a:xfrm>
            <a:off x="3107532" y="3218953"/>
            <a:ext cx="3057144" cy="2558849"/>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698" name="Line 34"/>
          <p:cNvSpPr>
            <a:spLocks noChangeAspect="1" noChangeShapeType="1"/>
          </p:cNvSpPr>
          <p:nvPr/>
        </p:nvSpPr>
        <p:spPr bwMode="auto">
          <a:xfrm flipV="1">
            <a:off x="3322320" y="3306118"/>
            <a:ext cx="2774474" cy="378085"/>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699" name="Line 35"/>
          <p:cNvSpPr>
            <a:spLocks noChangeAspect="1" noChangeShapeType="1"/>
          </p:cNvSpPr>
          <p:nvPr/>
        </p:nvSpPr>
        <p:spPr bwMode="auto">
          <a:xfrm>
            <a:off x="2711449" y="4256882"/>
            <a:ext cx="3462565" cy="2033386"/>
          </a:xfrm>
          <a:prstGeom prst="line">
            <a:avLst/>
          </a:prstGeom>
          <a:noFill/>
          <a:ln w="254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700" name="Line 36"/>
          <p:cNvSpPr>
            <a:spLocks noChangeAspect="1" noChangeShapeType="1"/>
          </p:cNvSpPr>
          <p:nvPr/>
        </p:nvSpPr>
        <p:spPr bwMode="auto">
          <a:xfrm flipV="1">
            <a:off x="3220467" y="3760337"/>
            <a:ext cx="2881313" cy="936625"/>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702" name="Line 38"/>
          <p:cNvSpPr>
            <a:spLocks noChangeAspect="1" noChangeShapeType="1"/>
          </p:cNvSpPr>
          <p:nvPr/>
        </p:nvSpPr>
        <p:spPr bwMode="auto">
          <a:xfrm flipV="1">
            <a:off x="2859928" y="4336350"/>
            <a:ext cx="3565703" cy="1528616"/>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3703" name="Line 39"/>
          <p:cNvSpPr>
            <a:spLocks noChangeAspect="1" noChangeShapeType="1"/>
          </p:cNvSpPr>
          <p:nvPr/>
        </p:nvSpPr>
        <p:spPr bwMode="auto">
          <a:xfrm flipV="1">
            <a:off x="3220459" y="5274566"/>
            <a:ext cx="3020004" cy="943318"/>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7" name="图片 26"/>
          <p:cNvPicPr>
            <a:picLocks noChangeAspect="1"/>
          </p:cNvPicPr>
          <p:nvPr/>
        </p:nvPicPr>
        <p:blipFill>
          <a:blip r:embed="rId4"/>
          <a:stretch>
            <a:fillRect/>
          </a:stretch>
        </p:blipFill>
        <p:spPr>
          <a:xfrm>
            <a:off x="2307264" y="0"/>
            <a:ext cx="9884735" cy="1577591"/>
          </a:xfrm>
          <a:prstGeom prst="rect">
            <a:avLst/>
          </a:prstGeom>
        </p:spPr>
      </p:pic>
      <p:sp>
        <p:nvSpPr>
          <p:cNvPr id="28"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cxnSp>
        <p:nvCxnSpPr>
          <p:cNvPr id="3" name="直接箭头连接符 2"/>
          <p:cNvCxnSpPr/>
          <p:nvPr/>
        </p:nvCxnSpPr>
        <p:spPr>
          <a:xfrm flipV="1">
            <a:off x="2746637" y="4776432"/>
            <a:ext cx="3611340" cy="449543"/>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370705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36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36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36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37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9370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93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697" grpId="0" animBg="1"/>
      <p:bldP spid="1393698" grpId="0" animBg="1"/>
      <p:bldP spid="1393699" grpId="0" animBg="1"/>
      <p:bldP spid="1393700" grpId="0" animBg="1"/>
      <p:bldP spid="1393702" grpId="0" animBg="1"/>
      <p:bldP spid="139370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1862" name="Rectangle 6"/>
          <p:cNvSpPr>
            <a:spLocks noGrp="1" noChangeAspect="1"/>
          </p:cNvSpPr>
          <p:nvPr>
            <p:ph type="body" sz="half" idx="1"/>
          </p:nvPr>
        </p:nvSpPr>
        <p:spPr>
          <a:xfrm>
            <a:off x="2068031" y="2451704"/>
            <a:ext cx="5181600" cy="4351338"/>
          </a:xfrm>
          <a:noFill/>
        </p:spPr>
        <p:txBody>
          <a:bodyPr>
            <a:normAutofit/>
          </a:bodyPr>
          <a:lstStyle/>
          <a:p>
            <a:pPr marL="0" indent="0"/>
            <a:endParaRPr lang="en-US" altLang="zh-CN" b="0" dirty="0" smtClean="0"/>
          </a:p>
          <a:p>
            <a:pPr marL="0" indent="0"/>
            <a:r>
              <a:rPr lang="en-US" altLang="zh-CN" b="0" dirty="0" smtClean="0"/>
              <a:t> </a:t>
            </a:r>
            <a:r>
              <a:rPr lang="en-US" altLang="zh-CN" dirty="0"/>
              <a:t>wedding dress </a:t>
            </a:r>
          </a:p>
          <a:p>
            <a:pPr marL="0" indent="0"/>
            <a:r>
              <a:rPr lang="en-US" altLang="zh-CN" dirty="0" smtClean="0"/>
              <a:t> m</a:t>
            </a:r>
            <a:r>
              <a:rPr lang="en-US" altLang="zh-CN" b="0" dirty="0" smtClean="0"/>
              <a:t>aternity wear </a:t>
            </a:r>
          </a:p>
          <a:p>
            <a:pPr marL="0" indent="0"/>
            <a:r>
              <a:rPr lang="en-US" altLang="zh-CN" b="0" dirty="0" smtClean="0"/>
              <a:t> </a:t>
            </a:r>
            <a:r>
              <a:rPr lang="en-US" altLang="zh-CN" dirty="0" smtClean="0"/>
              <a:t>baby clothes</a:t>
            </a:r>
            <a:endParaRPr lang="en-US" altLang="zh-CN" b="0" dirty="0" smtClean="0"/>
          </a:p>
          <a:p>
            <a:pPr marL="0" indent="0"/>
            <a:r>
              <a:rPr lang="en-US" altLang="zh-CN" b="0" dirty="0" smtClean="0"/>
              <a:t> </a:t>
            </a:r>
            <a:r>
              <a:rPr lang="en-US" altLang="zh-CN" dirty="0" smtClean="0"/>
              <a:t>broad-brimmed hat</a:t>
            </a:r>
            <a:endParaRPr lang="en-US" altLang="zh-CN" b="0" dirty="0" smtClean="0"/>
          </a:p>
          <a:p>
            <a:pPr marL="0" indent="0"/>
            <a:r>
              <a:rPr lang="en-US" altLang="zh-CN" b="0" dirty="0" smtClean="0"/>
              <a:t> </a:t>
            </a:r>
            <a:r>
              <a:rPr lang="en-US" altLang="zh-CN" dirty="0"/>
              <a:t>tank </a:t>
            </a:r>
            <a:r>
              <a:rPr lang="en-US" altLang="zh-CN" dirty="0" smtClean="0"/>
              <a:t>top</a:t>
            </a:r>
          </a:p>
          <a:p>
            <a:pPr marL="0" indent="0"/>
            <a:r>
              <a:rPr lang="en-US" altLang="zh-CN" dirty="0" smtClean="0"/>
              <a:t> high leather boots</a:t>
            </a:r>
            <a:endParaRPr lang="en-US" altLang="zh-CN" b="0" dirty="0" smtClean="0"/>
          </a:p>
          <a:p>
            <a:pPr marL="0" indent="0"/>
            <a:r>
              <a:rPr lang="en-US" altLang="zh-CN" b="0" dirty="0" smtClean="0"/>
              <a:t> sneakers</a:t>
            </a:r>
          </a:p>
        </p:txBody>
      </p:sp>
      <p:sp>
        <p:nvSpPr>
          <p:cNvPr id="1401863" name="Rectangle 7"/>
          <p:cNvSpPr>
            <a:spLocks noGrp="1" noChangeAspect="1"/>
          </p:cNvSpPr>
          <p:nvPr>
            <p:ph type="body" sz="half" idx="2"/>
          </p:nvPr>
        </p:nvSpPr>
        <p:spPr>
          <a:xfrm>
            <a:off x="6931412" y="2149716"/>
            <a:ext cx="5181600" cy="4351338"/>
          </a:xfrm>
          <a:noFill/>
        </p:spPr>
        <p:txBody>
          <a:bodyPr>
            <a:normAutofit/>
          </a:bodyPr>
          <a:lstStyle/>
          <a:p>
            <a:pPr marL="0" indent="0">
              <a:lnSpc>
                <a:spcPct val="110000"/>
              </a:lnSpc>
            </a:pPr>
            <a:endParaRPr lang="zh-CN" altLang="en-US" dirty="0" smtClean="0">
              <a:latin typeface="黑体" panose="02010609060101010101" pitchFamily="49" charset="-122"/>
              <a:ea typeface="黑体" panose="02010609060101010101" pitchFamily="49" charset="-122"/>
            </a:endParaRPr>
          </a:p>
          <a:p>
            <a:pPr marL="0" indent="0">
              <a:lnSpc>
                <a:spcPct val="110000"/>
              </a:lnSpc>
            </a:pPr>
            <a:r>
              <a:rPr lang="zh-CN" altLang="en-US" sz="2400" dirty="0" smtClean="0">
                <a:latin typeface="黑体" panose="02010609060101010101" pitchFamily="49" charset="-122"/>
                <a:ea typeface="黑体" panose="02010609060101010101" pitchFamily="49" charset="-122"/>
              </a:rPr>
              <a:t> 孕妇</a:t>
            </a:r>
            <a:r>
              <a:rPr lang="zh-CN" altLang="en-US" sz="2400" dirty="0">
                <a:latin typeface="黑体" panose="02010609060101010101" pitchFamily="49" charset="-122"/>
                <a:ea typeface="黑体" panose="02010609060101010101" pitchFamily="49" charset="-122"/>
              </a:rPr>
              <a:t>装</a:t>
            </a:r>
          </a:p>
          <a:p>
            <a:pPr marL="0" indent="0">
              <a:lnSpc>
                <a:spcPct val="110000"/>
              </a:lnSpc>
            </a:pPr>
            <a:r>
              <a:rPr lang="zh-CN" altLang="en-US" sz="2400" dirty="0" smtClean="0">
                <a:latin typeface="黑体" panose="02010609060101010101" pitchFamily="49" charset="-122"/>
                <a:ea typeface="黑体" panose="02010609060101010101" pitchFamily="49" charset="-122"/>
              </a:rPr>
              <a:t> 宽</a:t>
            </a:r>
            <a:r>
              <a:rPr lang="zh-CN" altLang="en-US" sz="2400" dirty="0">
                <a:latin typeface="黑体" panose="02010609060101010101" pitchFamily="49" charset="-122"/>
                <a:ea typeface="黑体" panose="02010609060101010101" pitchFamily="49" charset="-122"/>
              </a:rPr>
              <a:t>边</a:t>
            </a:r>
            <a:r>
              <a:rPr lang="zh-CN" altLang="en-US" sz="2400" dirty="0" smtClean="0">
                <a:latin typeface="黑体" panose="02010609060101010101" pitchFamily="49" charset="-122"/>
                <a:ea typeface="黑体" panose="02010609060101010101" pitchFamily="49" charset="-122"/>
              </a:rPr>
              <a:t>帽</a:t>
            </a:r>
            <a:endParaRPr lang="en-US" altLang="zh-CN" sz="2400" dirty="0" smtClean="0">
              <a:latin typeface="黑体" panose="02010609060101010101" pitchFamily="49" charset="-122"/>
              <a:ea typeface="黑体" panose="02010609060101010101" pitchFamily="49" charset="-122"/>
            </a:endParaRPr>
          </a:p>
          <a:p>
            <a:pPr marL="0" indent="0">
              <a:lnSpc>
                <a:spcPct val="110000"/>
              </a:lnSpc>
            </a:pPr>
            <a:r>
              <a:rPr lang="en-US" altLang="zh-CN" sz="2400" dirty="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背心</a:t>
            </a:r>
            <a:r>
              <a:rPr lang="zh-CN" altLang="en-US" sz="2400" dirty="0">
                <a:latin typeface="黑体" panose="02010609060101010101" pitchFamily="49" charset="-122"/>
                <a:ea typeface="黑体" panose="02010609060101010101" pitchFamily="49" charset="-122"/>
              </a:rPr>
              <a:t>装</a:t>
            </a:r>
            <a:endParaRPr lang="en-US" altLang="zh-CN" sz="2400" dirty="0" smtClean="0">
              <a:latin typeface="黑体" panose="02010609060101010101" pitchFamily="49" charset="-122"/>
              <a:ea typeface="黑体" panose="02010609060101010101" pitchFamily="49" charset="-122"/>
            </a:endParaRPr>
          </a:p>
          <a:p>
            <a:pPr marL="0" indent="0">
              <a:lnSpc>
                <a:spcPct val="110000"/>
              </a:lnSpc>
            </a:pPr>
            <a:r>
              <a:rPr lang="zh-CN" altLang="en-US" sz="2400" dirty="0" smtClean="0">
                <a:latin typeface="黑体" panose="02010609060101010101" pitchFamily="49" charset="-122"/>
                <a:ea typeface="黑体" panose="02010609060101010101" pitchFamily="49" charset="-122"/>
              </a:rPr>
              <a:t> 高筒皮靴</a:t>
            </a:r>
            <a:endParaRPr lang="en-US" altLang="zh-CN" sz="2400" dirty="0" smtClean="0">
              <a:latin typeface="黑体" panose="02010609060101010101" pitchFamily="49" charset="-122"/>
              <a:ea typeface="黑体" panose="02010609060101010101" pitchFamily="49" charset="-122"/>
            </a:endParaRPr>
          </a:p>
          <a:p>
            <a:pPr marL="0" indent="0">
              <a:lnSpc>
                <a:spcPct val="110000"/>
              </a:lnSpc>
            </a:pPr>
            <a:r>
              <a:rPr lang="zh-CN" altLang="en-US" sz="2400" dirty="0" smtClean="0">
                <a:latin typeface="黑体" panose="02010609060101010101" pitchFamily="49" charset="-122"/>
                <a:ea typeface="黑体" panose="02010609060101010101" pitchFamily="49" charset="-122"/>
              </a:rPr>
              <a:t> 婚纱</a:t>
            </a:r>
            <a:endParaRPr lang="zh-CN" altLang="en-US" sz="2400" dirty="0">
              <a:latin typeface="黑体" panose="02010609060101010101" pitchFamily="49" charset="-122"/>
              <a:ea typeface="黑体" panose="02010609060101010101" pitchFamily="49" charset="-122"/>
            </a:endParaRPr>
          </a:p>
          <a:p>
            <a:pPr marL="0" indent="0">
              <a:lnSpc>
                <a:spcPct val="110000"/>
              </a:lnSpc>
            </a:pPr>
            <a:r>
              <a:rPr lang="zh-CN" altLang="en-US" sz="2400" dirty="0" smtClean="0">
                <a:latin typeface="黑体" panose="02010609060101010101" pitchFamily="49" charset="-122"/>
                <a:ea typeface="黑体" panose="02010609060101010101" pitchFamily="49" charset="-122"/>
              </a:rPr>
              <a:t> 婴儿</a:t>
            </a:r>
            <a:r>
              <a:rPr lang="zh-CN" altLang="en-US" sz="2400" dirty="0">
                <a:latin typeface="黑体" panose="02010609060101010101" pitchFamily="49" charset="-122"/>
                <a:ea typeface="黑体" panose="02010609060101010101" pitchFamily="49" charset="-122"/>
              </a:rPr>
              <a:t>服</a:t>
            </a:r>
          </a:p>
          <a:p>
            <a:pPr marL="0" indent="0">
              <a:lnSpc>
                <a:spcPct val="110000"/>
              </a:lnSpc>
            </a:pPr>
            <a:r>
              <a:rPr lang="zh-CN" altLang="en-US" sz="2400" dirty="0" smtClean="0">
                <a:latin typeface="黑体" panose="02010609060101010101" pitchFamily="49" charset="-122"/>
                <a:ea typeface="黑体" panose="02010609060101010101" pitchFamily="49" charset="-122"/>
              </a:rPr>
              <a:t> 胶</a:t>
            </a:r>
            <a:r>
              <a:rPr lang="zh-CN" altLang="en-US" sz="2400" dirty="0">
                <a:latin typeface="黑体" panose="02010609060101010101" pitchFamily="49" charset="-122"/>
                <a:ea typeface="黑体" panose="02010609060101010101" pitchFamily="49" charset="-122"/>
              </a:rPr>
              <a:t>底运动鞋</a:t>
            </a:r>
          </a:p>
          <a:p>
            <a:pPr marL="0" indent="0">
              <a:lnSpc>
                <a:spcPct val="110000"/>
              </a:lnSpc>
            </a:pPr>
            <a:endParaRPr lang="zh-CN" altLang="en-US" sz="2400" dirty="0">
              <a:latin typeface="黑体" panose="02010609060101010101" pitchFamily="49" charset="-122"/>
              <a:ea typeface="黑体" panose="02010609060101010101" pitchFamily="49" charset="-122"/>
            </a:endParaRPr>
          </a:p>
        </p:txBody>
      </p:sp>
      <p:sp>
        <p:nvSpPr>
          <p:cNvPr id="1401868" name="Rectangle 12"/>
          <p:cNvSpPr>
            <a:spLocks noChangeAspect="1" noChangeArrowheads="1"/>
          </p:cNvSpPr>
          <p:nvPr/>
        </p:nvSpPr>
        <p:spPr bwMode="auto">
          <a:xfrm>
            <a:off x="2424113" y="3500439"/>
            <a:ext cx="3225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t>  </a:t>
            </a:r>
            <a:endParaRPr lang="zh-CN" altLang="en-US" sz="2400" dirty="0"/>
          </a:p>
        </p:txBody>
      </p:sp>
      <p:sp>
        <p:nvSpPr>
          <p:cNvPr id="1401887" name="Line 31"/>
          <p:cNvSpPr>
            <a:spLocks noChangeAspect="1" noChangeShapeType="1"/>
          </p:cNvSpPr>
          <p:nvPr/>
        </p:nvSpPr>
        <p:spPr bwMode="auto">
          <a:xfrm flipV="1">
            <a:off x="3683661" y="6053657"/>
            <a:ext cx="3230569" cy="210622"/>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6" name="图片 25"/>
          <p:cNvPicPr>
            <a:picLocks noChangeAspect="1"/>
          </p:cNvPicPr>
          <p:nvPr/>
        </p:nvPicPr>
        <p:blipFill>
          <a:blip r:embed="rId4"/>
          <a:stretch>
            <a:fillRect/>
          </a:stretch>
        </p:blipFill>
        <p:spPr>
          <a:xfrm>
            <a:off x="2307264" y="0"/>
            <a:ext cx="9884735" cy="1577591"/>
          </a:xfrm>
          <a:prstGeom prst="rect">
            <a:avLst/>
          </a:prstGeom>
        </p:spPr>
      </p:pic>
      <p:sp>
        <p:nvSpPr>
          <p:cNvPr id="27"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9" name="Rectangle 22"/>
          <p:cNvSpPr>
            <a:spLocks noChangeAspect="1" noChangeArrowheads="1"/>
          </p:cNvSpPr>
          <p:nvPr/>
        </p:nvSpPr>
        <p:spPr bwMode="auto">
          <a:xfrm>
            <a:off x="492369" y="1681024"/>
            <a:ext cx="1108333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t>Work in pairs and match the </a:t>
            </a:r>
            <a:r>
              <a:rPr lang="en-US" altLang="zh-CN" sz="2800" b="1" dirty="0" smtClean="0"/>
              <a:t>terms related to clothing with </a:t>
            </a:r>
            <a:r>
              <a:rPr lang="en-US" altLang="zh-CN" sz="2800" b="1" dirty="0"/>
              <a:t>their translation.</a:t>
            </a:r>
            <a:endParaRPr lang="zh-CN" altLang="en-US" sz="2800" b="1" dirty="0"/>
          </a:p>
        </p:txBody>
      </p:sp>
      <p:cxnSp>
        <p:nvCxnSpPr>
          <p:cNvPr id="3" name="直接箭头连接符 2"/>
          <p:cNvCxnSpPr/>
          <p:nvPr/>
        </p:nvCxnSpPr>
        <p:spPr>
          <a:xfrm flipV="1">
            <a:off x="4658831" y="3204426"/>
            <a:ext cx="2255399" cy="535929"/>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p:nvPr/>
        </p:nvCxnSpPr>
        <p:spPr>
          <a:xfrm>
            <a:off x="4382891" y="4222857"/>
            <a:ext cx="2636418" cy="1318888"/>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接箭头连接符 23"/>
          <p:cNvCxnSpPr/>
          <p:nvPr/>
        </p:nvCxnSpPr>
        <p:spPr>
          <a:xfrm flipV="1">
            <a:off x="3683661" y="4115591"/>
            <a:ext cx="3349496" cy="1182769"/>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28" name="直接箭头连接符 27"/>
          <p:cNvCxnSpPr/>
          <p:nvPr/>
        </p:nvCxnSpPr>
        <p:spPr>
          <a:xfrm flipV="1">
            <a:off x="4998865" y="4705980"/>
            <a:ext cx="2034292" cy="997787"/>
          </a:xfrm>
          <a:prstGeom prst="straightConnector1">
            <a:avLst/>
          </a:prstGeom>
          <a:ln w="28575">
            <a:tailEnd type="triangle"/>
          </a:ln>
        </p:spPr>
        <p:style>
          <a:lnRef idx="2">
            <a:schemeClr val="accent2"/>
          </a:lnRef>
          <a:fillRef idx="0">
            <a:schemeClr val="accent2"/>
          </a:fillRef>
          <a:effectRef idx="1">
            <a:schemeClr val="accent2"/>
          </a:effectRef>
          <a:fontRef idx="minor">
            <a:schemeClr val="tx1"/>
          </a:fontRef>
        </p:style>
      </p:cxnSp>
      <p:cxnSp>
        <p:nvCxnSpPr>
          <p:cNvPr id="34" name="直接箭头连接符 33"/>
          <p:cNvCxnSpPr/>
          <p:nvPr/>
        </p:nvCxnSpPr>
        <p:spPr>
          <a:xfrm>
            <a:off x="4470787" y="3273509"/>
            <a:ext cx="2534182" cy="1841390"/>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接箭头连接符 36"/>
          <p:cNvCxnSpPr/>
          <p:nvPr/>
        </p:nvCxnSpPr>
        <p:spPr>
          <a:xfrm flipV="1">
            <a:off x="5298945" y="3613281"/>
            <a:ext cx="1808260" cy="969156"/>
          </a:xfrm>
          <a:prstGeom prst="straightConnector1">
            <a:avLst/>
          </a:prstGeom>
          <a:ln w="28575">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0026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01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18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9" name="图片 8"/>
          <p:cNvPicPr>
            <a:picLocks noChangeAspect="1"/>
          </p:cNvPicPr>
          <p:nvPr/>
        </p:nvPicPr>
        <p:blipFill>
          <a:blip r:embed="rId5"/>
          <a:stretch>
            <a:fillRect/>
          </a:stretch>
        </p:blipFill>
        <p:spPr>
          <a:xfrm>
            <a:off x="2307264" y="0"/>
            <a:ext cx="9884735" cy="1577591"/>
          </a:xfrm>
          <a:prstGeom prst="rect">
            <a:avLst/>
          </a:prstGeom>
        </p:spPr>
      </p:pic>
      <p:pic>
        <p:nvPicPr>
          <p:cNvPr id="3" name="been_there_done_that">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11376492" y="2035711"/>
            <a:ext cx="406400" cy="406400"/>
          </a:xfrm>
        </p:spPr>
      </p:pic>
      <p:sp>
        <p:nvSpPr>
          <p:cNvPr id="11"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Text Organization</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7"/>
          <a:stretch>
            <a:fillRect/>
          </a:stretch>
        </p:blipFill>
        <p:spPr>
          <a:xfrm>
            <a:off x="650607" y="1825625"/>
            <a:ext cx="4816257" cy="4758055"/>
          </a:xfrm>
          <a:prstGeom prst="rect">
            <a:avLst/>
          </a:prstGeom>
        </p:spPr>
      </p:pic>
      <p:pic>
        <p:nvPicPr>
          <p:cNvPr id="8" name="Picture 2" descr="C:\Users\zhao\AppData\Roaming\Tencent\Users\27957503\QQ\WinTemp\RichOle\%2]%~57(II}7ULON]FRGP84.png"/>
          <p:cNvPicPr>
            <a:picLocks noChangeAspect="1" noChangeArrowheads="1"/>
          </p:cNvPicPr>
          <p:nvPr/>
        </p:nvPicPr>
        <p:blipFill>
          <a:blip r:embed="rId8" cstate="print"/>
          <a:srcRect/>
          <a:stretch>
            <a:fillRect/>
          </a:stretch>
        </p:blipFill>
        <p:spPr bwMode="auto">
          <a:xfrm>
            <a:off x="5926801" y="5135526"/>
            <a:ext cx="2112852" cy="1633893"/>
          </a:xfrm>
          <a:prstGeom prst="rect">
            <a:avLst/>
          </a:prstGeom>
          <a:noFill/>
        </p:spPr>
      </p:pic>
      <p:pic>
        <p:nvPicPr>
          <p:cNvPr id="4" name="图片 3"/>
          <p:cNvPicPr>
            <a:picLocks noChangeAspect="1"/>
          </p:cNvPicPr>
          <p:nvPr/>
        </p:nvPicPr>
        <p:blipFill>
          <a:blip r:embed="rId9"/>
          <a:stretch>
            <a:fillRect/>
          </a:stretch>
        </p:blipFill>
        <p:spPr>
          <a:xfrm>
            <a:off x="8075656" y="5275510"/>
            <a:ext cx="1926075" cy="1538200"/>
          </a:xfrm>
          <a:prstGeom prst="rect">
            <a:avLst/>
          </a:prstGeom>
        </p:spPr>
      </p:pic>
      <p:pic>
        <p:nvPicPr>
          <p:cNvPr id="13" name="图片 12"/>
          <p:cNvPicPr>
            <a:picLocks noChangeAspect="1"/>
          </p:cNvPicPr>
          <p:nvPr/>
        </p:nvPicPr>
        <p:blipFill>
          <a:blip r:embed="rId10"/>
          <a:stretch>
            <a:fillRect/>
          </a:stretch>
        </p:blipFill>
        <p:spPr>
          <a:xfrm>
            <a:off x="10001731" y="5186928"/>
            <a:ext cx="1961793" cy="1626782"/>
          </a:xfrm>
          <a:prstGeom prst="rect">
            <a:avLst/>
          </a:prstGeom>
        </p:spPr>
      </p:pic>
      <p:sp>
        <p:nvSpPr>
          <p:cNvPr id="14" name="矩形 13"/>
          <p:cNvSpPr/>
          <p:nvPr/>
        </p:nvSpPr>
        <p:spPr>
          <a:xfrm>
            <a:off x="6006932" y="2143485"/>
            <a:ext cx="5346868" cy="2585323"/>
          </a:xfrm>
          <a:prstGeom prst="rect">
            <a:avLst/>
          </a:prstGeom>
          <a:noFill/>
        </p:spPr>
        <p:txBody>
          <a:bodyPr wrap="square" lIns="91440" tIns="45720" rIns="91440" bIns="45720">
            <a:spAutoFit/>
          </a:bodyPr>
          <a:lstStyle/>
          <a:p>
            <a:pPr algn="ctr"/>
            <a:r>
              <a:rPr lang="en-US" altLang="zh-CN"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omic Sans MS" panose="030F0702030302020204" pitchFamily="66" charset="0"/>
              </a:rPr>
              <a:t>Been there, done that, got the T-shirt </a:t>
            </a:r>
          </a:p>
        </p:txBody>
      </p:sp>
    </p:spTree>
    <p:extLst>
      <p:ext uri="{BB962C8B-B14F-4D97-AF65-F5344CB8AC3E}">
        <p14:creationId xmlns:p14="http://schemas.microsoft.com/office/powerpoint/2010/main" val="33554453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88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6" name="图片 25"/>
          <p:cNvPicPr>
            <a:picLocks noChangeAspect="1"/>
          </p:cNvPicPr>
          <p:nvPr/>
        </p:nvPicPr>
        <p:blipFill>
          <a:blip r:embed="rId4"/>
          <a:stretch>
            <a:fillRect/>
          </a:stretch>
        </p:blipFill>
        <p:spPr>
          <a:xfrm>
            <a:off x="2307264" y="0"/>
            <a:ext cx="9884735" cy="1577591"/>
          </a:xfrm>
          <a:prstGeom prst="rect">
            <a:avLst/>
          </a:prstGeom>
        </p:spPr>
      </p:pic>
      <p:sp>
        <p:nvSpPr>
          <p:cNvPr id="27"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Text Organization</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graphicFrame>
        <p:nvGraphicFramePr>
          <p:cNvPr id="2" name="图示 1"/>
          <p:cNvGraphicFramePr/>
          <p:nvPr>
            <p:extLst>
              <p:ext uri="{D42A27DB-BD31-4B8C-83A1-F6EECF244321}">
                <p14:modId xmlns:p14="http://schemas.microsoft.com/office/powerpoint/2010/main" val="2554664139"/>
              </p:ext>
            </p:extLst>
          </p:nvPr>
        </p:nvGraphicFramePr>
        <p:xfrm>
          <a:off x="5222240" y="2103119"/>
          <a:ext cx="6452072" cy="42164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图片 2"/>
          <p:cNvPicPr>
            <a:picLocks noChangeAspect="1"/>
          </p:cNvPicPr>
          <p:nvPr/>
        </p:nvPicPr>
        <p:blipFill>
          <a:blip r:embed="rId10"/>
          <a:stretch>
            <a:fillRect/>
          </a:stretch>
        </p:blipFill>
        <p:spPr>
          <a:xfrm>
            <a:off x="765544" y="1929571"/>
            <a:ext cx="4207393" cy="4563495"/>
          </a:xfrm>
          <a:prstGeom prst="rect">
            <a:avLst/>
          </a:prstGeom>
        </p:spPr>
      </p:pic>
      <p:sp>
        <p:nvSpPr>
          <p:cNvPr id="5" name="文本框 4"/>
          <p:cNvSpPr txBox="1"/>
          <p:nvPr/>
        </p:nvSpPr>
        <p:spPr>
          <a:xfrm>
            <a:off x="5580329" y="2524994"/>
            <a:ext cx="1881963" cy="830997"/>
          </a:xfrm>
          <a:prstGeom prst="rect">
            <a:avLst/>
          </a:prstGeom>
          <a:noFill/>
        </p:spPr>
        <p:txBody>
          <a:bodyPr wrap="square" rtlCol="0">
            <a:spAutoFit/>
          </a:bodyPr>
          <a:lstStyle/>
          <a:p>
            <a:r>
              <a:rPr lang="en-US" altLang="zh-CN" sz="4800" b="1" dirty="0" smtClean="0">
                <a:solidFill>
                  <a:schemeClr val="accent1">
                    <a:lumMod val="50000"/>
                  </a:schemeClr>
                </a:solidFill>
                <a:latin typeface="Times New Roman" panose="02020603050405020304" pitchFamily="18" charset="0"/>
                <a:cs typeface="Times New Roman" panose="02020603050405020304" pitchFamily="18" charset="0"/>
              </a:rPr>
              <a:t>I</a:t>
            </a:r>
            <a:endParaRPr lang="zh-CN" altLang="en-US"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5367668" y="5090089"/>
            <a:ext cx="1881963" cy="830997"/>
          </a:xfrm>
          <a:prstGeom prst="rect">
            <a:avLst/>
          </a:prstGeom>
          <a:noFill/>
        </p:spPr>
        <p:txBody>
          <a:bodyPr wrap="square" rtlCol="0">
            <a:spAutoFit/>
          </a:bodyPr>
          <a:lstStyle/>
          <a:p>
            <a:r>
              <a:rPr lang="en-US" altLang="zh-CN" sz="4800" b="1" dirty="0" smtClean="0">
                <a:solidFill>
                  <a:schemeClr val="accent1">
                    <a:lumMod val="50000"/>
                  </a:schemeClr>
                </a:solidFill>
                <a:latin typeface="Times New Roman" panose="02020603050405020304" pitchFamily="18" charset="0"/>
                <a:cs typeface="Times New Roman" panose="02020603050405020304" pitchFamily="18" charset="0"/>
              </a:rPr>
              <a:t>III</a:t>
            </a:r>
            <a:endParaRPr lang="zh-CN" altLang="en-US"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5810702" y="3777866"/>
            <a:ext cx="1881963" cy="830997"/>
          </a:xfrm>
          <a:prstGeom prst="rect">
            <a:avLst/>
          </a:prstGeom>
          <a:noFill/>
        </p:spPr>
        <p:txBody>
          <a:bodyPr wrap="square" rtlCol="0">
            <a:spAutoFit/>
          </a:bodyPr>
          <a:lstStyle/>
          <a:p>
            <a:r>
              <a:rPr lang="en-US" altLang="zh-CN" sz="4800" b="1" dirty="0" smtClean="0">
                <a:solidFill>
                  <a:schemeClr val="accent1">
                    <a:lumMod val="50000"/>
                  </a:schemeClr>
                </a:solidFill>
                <a:latin typeface="Times New Roman" panose="02020603050405020304" pitchFamily="18" charset="0"/>
                <a:cs typeface="Times New Roman" panose="02020603050405020304" pitchFamily="18" charset="0"/>
              </a:rPr>
              <a:t>II</a:t>
            </a:r>
            <a:endParaRPr lang="zh-CN" altLang="en-US" sz="48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89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5"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6" name="图片 25"/>
          <p:cNvPicPr>
            <a:picLocks noChangeAspect="1"/>
          </p:cNvPicPr>
          <p:nvPr/>
        </p:nvPicPr>
        <p:blipFill>
          <a:blip r:embed="rId5"/>
          <a:stretch>
            <a:fillRect/>
          </a:stretch>
        </p:blipFill>
        <p:spPr>
          <a:xfrm>
            <a:off x="2307264" y="0"/>
            <a:ext cx="9884735" cy="1577591"/>
          </a:xfrm>
          <a:prstGeom prst="rect">
            <a:avLst/>
          </a:prstGeom>
        </p:spPr>
      </p:pic>
      <p:sp>
        <p:nvSpPr>
          <p:cNvPr id="27"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Text Organization</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graphicFrame>
        <p:nvGraphicFramePr>
          <p:cNvPr id="2" name="图示 1"/>
          <p:cNvGraphicFramePr/>
          <p:nvPr>
            <p:extLst>
              <p:ext uri="{D42A27DB-BD31-4B8C-83A1-F6EECF244321}">
                <p14:modId xmlns:p14="http://schemas.microsoft.com/office/powerpoint/2010/main" val="1194663592"/>
              </p:ext>
            </p:extLst>
          </p:nvPr>
        </p:nvGraphicFramePr>
        <p:xfrm>
          <a:off x="5052119" y="1613257"/>
          <a:ext cx="6452072" cy="16747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图片 2"/>
          <p:cNvPicPr>
            <a:picLocks noChangeAspect="1"/>
          </p:cNvPicPr>
          <p:nvPr/>
        </p:nvPicPr>
        <p:blipFill>
          <a:blip r:embed="rId11"/>
          <a:stretch>
            <a:fillRect/>
          </a:stretch>
        </p:blipFill>
        <p:spPr>
          <a:xfrm>
            <a:off x="566878" y="1979346"/>
            <a:ext cx="4207393" cy="4486006"/>
          </a:xfrm>
          <a:prstGeom prst="rect">
            <a:avLst/>
          </a:prstGeom>
        </p:spPr>
      </p:pic>
      <p:sp>
        <p:nvSpPr>
          <p:cNvPr id="5" name="文本框 4"/>
          <p:cNvSpPr txBox="1"/>
          <p:nvPr/>
        </p:nvSpPr>
        <p:spPr>
          <a:xfrm>
            <a:off x="5367668" y="2007060"/>
            <a:ext cx="1881963" cy="830997"/>
          </a:xfrm>
          <a:prstGeom prst="rect">
            <a:avLst/>
          </a:prstGeom>
          <a:noFill/>
        </p:spPr>
        <p:txBody>
          <a:bodyPr wrap="square" rtlCol="0">
            <a:spAutoFit/>
          </a:bodyPr>
          <a:lstStyle/>
          <a:p>
            <a:r>
              <a:rPr lang="en-US" altLang="zh-CN" sz="4800" b="1" dirty="0" smtClean="0">
                <a:solidFill>
                  <a:schemeClr val="accent1">
                    <a:lumMod val="50000"/>
                  </a:schemeClr>
                </a:solidFill>
                <a:latin typeface="Times New Roman" panose="02020603050405020304" pitchFamily="18" charset="0"/>
                <a:cs typeface="Times New Roman" panose="02020603050405020304" pitchFamily="18" charset="0"/>
              </a:rPr>
              <a:t>I</a:t>
            </a:r>
            <a:endParaRPr lang="zh-CN" altLang="en-US" sz="48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2"/>
          <a:stretch>
            <a:fillRect/>
          </a:stretch>
        </p:blipFill>
        <p:spPr>
          <a:xfrm>
            <a:off x="797558" y="1762640"/>
            <a:ext cx="3848282" cy="1086094"/>
          </a:xfrm>
          <a:prstGeom prst="rect">
            <a:avLst/>
          </a:prstGeom>
        </p:spPr>
      </p:pic>
      <p:pic>
        <p:nvPicPr>
          <p:cNvPr id="6" name="图片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7558" y="2763520"/>
            <a:ext cx="3845562" cy="3729545"/>
          </a:xfrm>
          <a:prstGeom prst="rect">
            <a:avLst/>
          </a:prstGeom>
        </p:spPr>
      </p:pic>
      <p:sp>
        <p:nvSpPr>
          <p:cNvPr id="8" name="矩形 7"/>
          <p:cNvSpPr/>
          <p:nvPr/>
        </p:nvSpPr>
        <p:spPr>
          <a:xfrm>
            <a:off x="-377426" y="1856626"/>
            <a:ext cx="6096000" cy="954107"/>
          </a:xfrm>
          <a:prstGeom prst="rect">
            <a:avLst/>
          </a:prstGeom>
        </p:spPr>
        <p:txBody>
          <a:bodyPr>
            <a:spAutoFit/>
          </a:bodyPr>
          <a:lstStyle/>
          <a:p>
            <a:pPr algn="ctr"/>
            <a:r>
              <a:rPr lang="en-US" altLang="zh-CN" sz="2800" b="1" dirty="0" smtClean="0"/>
              <a:t>The </a:t>
            </a:r>
            <a:r>
              <a:rPr lang="en-US" altLang="zh-CN" sz="2800" b="1" dirty="0"/>
              <a:t>father’s </a:t>
            </a:r>
          </a:p>
          <a:p>
            <a:pPr algn="ctr"/>
            <a:r>
              <a:rPr lang="en-US" altLang="zh-CN" sz="2800" b="1" dirty="0"/>
              <a:t>battle jacket</a:t>
            </a:r>
          </a:p>
        </p:txBody>
      </p:sp>
      <p:sp>
        <p:nvSpPr>
          <p:cNvPr id="12" name="文本框 11"/>
          <p:cNvSpPr txBox="1"/>
          <p:nvPr/>
        </p:nvSpPr>
        <p:spPr>
          <a:xfrm>
            <a:off x="5553768" y="3004481"/>
            <a:ext cx="2763520" cy="584775"/>
          </a:xfrm>
          <a:prstGeom prst="rect">
            <a:avLst/>
          </a:prstGeom>
          <a:noFill/>
        </p:spPr>
        <p:txBody>
          <a:bodyPr wrap="square" rtlCol="0">
            <a:spAutoFit/>
          </a:bodyPr>
          <a:lstStyle/>
          <a:p>
            <a:r>
              <a:rPr lang="en-US" altLang="zh-CN" sz="3200" b="1" dirty="0" smtClean="0">
                <a:solidFill>
                  <a:schemeClr val="accent1">
                    <a:lumMod val="50000"/>
                  </a:schemeClr>
                </a:solidFill>
              </a:rPr>
              <a:t>Story: </a:t>
            </a:r>
            <a:endParaRPr lang="zh-CN" altLang="en-US" sz="3200" b="1" dirty="0">
              <a:solidFill>
                <a:schemeClr val="accent1">
                  <a:lumMod val="50000"/>
                </a:schemeClr>
              </a:solidFill>
            </a:endParaRPr>
          </a:p>
        </p:txBody>
      </p:sp>
      <p:sp>
        <p:nvSpPr>
          <p:cNvPr id="16" name="Rectangle 41"/>
          <p:cNvSpPr>
            <a:spLocks noChangeAspect="1" noChangeArrowheads="1"/>
          </p:cNvSpPr>
          <p:nvPr/>
        </p:nvSpPr>
        <p:spPr bwMode="auto">
          <a:xfrm>
            <a:off x="5626288" y="3605283"/>
            <a:ext cx="47685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rgbClr val="009900"/>
                </a:solidFill>
              </a:rPr>
              <a:t>2nd day of D-Day invasion</a:t>
            </a:r>
            <a:endParaRPr lang="zh-CN" altLang="en-US" sz="2000" dirty="0">
              <a:solidFill>
                <a:srgbClr val="009900"/>
              </a:solidFill>
            </a:endParaRPr>
          </a:p>
        </p:txBody>
      </p:sp>
      <p:sp>
        <p:nvSpPr>
          <p:cNvPr id="17" name="Rectangle 23"/>
          <p:cNvSpPr>
            <a:spLocks noChangeAspect="1" noChangeArrowheads="1"/>
          </p:cNvSpPr>
          <p:nvPr/>
        </p:nvSpPr>
        <p:spPr bwMode="auto">
          <a:xfrm>
            <a:off x="5626288" y="4111279"/>
            <a:ext cx="41591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smtClean="0">
                <a:solidFill>
                  <a:schemeClr val="tx1"/>
                </a:solidFill>
              </a:rPr>
              <a:t>On a Normandy beach</a:t>
            </a:r>
            <a:endParaRPr lang="zh-CN" altLang="en-US" sz="2000" dirty="0">
              <a:solidFill>
                <a:srgbClr val="CC3300"/>
              </a:solidFill>
            </a:endParaRPr>
          </a:p>
        </p:txBody>
      </p:sp>
      <p:sp>
        <p:nvSpPr>
          <p:cNvPr id="18" name="Rectangle 24"/>
          <p:cNvSpPr>
            <a:spLocks noChangeAspect="1" noChangeArrowheads="1"/>
          </p:cNvSpPr>
          <p:nvPr/>
        </p:nvSpPr>
        <p:spPr bwMode="auto">
          <a:xfrm>
            <a:off x="5626288" y="4554645"/>
            <a:ext cx="3468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chemeClr val="accent2">
                    <a:lumMod val="75000"/>
                  </a:schemeClr>
                </a:solidFill>
              </a:rPr>
              <a:t>Father was </a:t>
            </a:r>
            <a:r>
              <a:rPr lang="en-US" altLang="zh-CN" sz="2000" dirty="0" smtClean="0">
                <a:solidFill>
                  <a:schemeClr val="accent2">
                    <a:lumMod val="75000"/>
                  </a:schemeClr>
                </a:solidFill>
              </a:rPr>
              <a:t>wounded</a:t>
            </a:r>
            <a:endParaRPr lang="en-US" altLang="zh-CN" sz="2000" dirty="0">
              <a:solidFill>
                <a:schemeClr val="accent2">
                  <a:lumMod val="75000"/>
                </a:schemeClr>
              </a:solidFill>
            </a:endParaRPr>
          </a:p>
        </p:txBody>
      </p:sp>
      <p:sp>
        <p:nvSpPr>
          <p:cNvPr id="19" name="Rectangle 42"/>
          <p:cNvSpPr>
            <a:spLocks noChangeAspect="1" noChangeArrowheads="1"/>
          </p:cNvSpPr>
          <p:nvPr/>
        </p:nvSpPr>
        <p:spPr bwMode="auto">
          <a:xfrm>
            <a:off x="8748135" y="4553768"/>
            <a:ext cx="25091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rgbClr val="760000"/>
                </a:solidFill>
              </a:rPr>
              <a:t>superficial wound</a:t>
            </a:r>
          </a:p>
        </p:txBody>
      </p:sp>
      <p:sp>
        <p:nvSpPr>
          <p:cNvPr id="13" name="右箭头 12"/>
          <p:cNvSpPr/>
          <p:nvPr/>
        </p:nvSpPr>
        <p:spPr>
          <a:xfrm>
            <a:off x="8382375" y="4728408"/>
            <a:ext cx="365760" cy="105685"/>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utoShape 30"/>
          <p:cNvSpPr>
            <a:spLocks noChangeAspect="1" noChangeArrowheads="1"/>
          </p:cNvSpPr>
          <p:nvPr/>
        </p:nvSpPr>
        <p:spPr bwMode="auto">
          <a:xfrm>
            <a:off x="4863637" y="5150688"/>
            <a:ext cx="1008062" cy="865188"/>
          </a:xfrm>
          <a:prstGeom prst="star5">
            <a:avLst/>
          </a:prstGeom>
          <a:solidFill>
            <a:schemeClr val="accent4">
              <a:lumMod val="40000"/>
              <a:lumOff val="60000"/>
            </a:schemeClr>
          </a:solidFill>
          <a:ln w="9525" algn="ctr">
            <a:solidFill>
              <a:schemeClr val="accent4">
                <a:lumMod val="60000"/>
                <a:lumOff val="40000"/>
              </a:schemeClr>
            </a:solidFill>
            <a:miter lim="800000"/>
            <a:headEnd/>
            <a:tailEnd/>
          </a:ln>
          <a:effectLst/>
          <a:extLst/>
        </p:spPr>
        <p:txBody>
          <a:bodyPr wrap="none" anchor="ctr"/>
          <a:lstStyle/>
          <a:p>
            <a:pPr algn="ctr">
              <a:defRPr/>
            </a:pPr>
            <a:r>
              <a:rPr lang="en-US" altLang="zh-CN" b="1" dirty="0"/>
              <a:t>but</a:t>
            </a:r>
          </a:p>
        </p:txBody>
      </p:sp>
      <p:sp>
        <p:nvSpPr>
          <p:cNvPr id="22" name="Rectangle 27"/>
          <p:cNvSpPr>
            <a:spLocks noChangeAspect="1" noChangeArrowheads="1"/>
          </p:cNvSpPr>
          <p:nvPr/>
        </p:nvSpPr>
        <p:spPr bwMode="auto">
          <a:xfrm>
            <a:off x="5961065" y="5183172"/>
            <a:ext cx="4867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chemeClr val="tx1"/>
                </a:solidFill>
              </a:rPr>
              <a:t>the bullet </a:t>
            </a:r>
            <a:r>
              <a:rPr lang="en-US" altLang="zh-CN" sz="2000" dirty="0" smtClean="0">
                <a:solidFill>
                  <a:schemeClr val="tx1"/>
                </a:solidFill>
              </a:rPr>
              <a:t>hole on </a:t>
            </a:r>
            <a:r>
              <a:rPr lang="en-US" altLang="zh-CN" sz="2000" dirty="0">
                <a:solidFill>
                  <a:schemeClr val="tx1"/>
                </a:solidFill>
              </a:rPr>
              <a:t>the battle jacket</a:t>
            </a:r>
          </a:p>
        </p:txBody>
      </p:sp>
      <p:sp>
        <p:nvSpPr>
          <p:cNvPr id="23" name="Rectangle 39"/>
          <p:cNvSpPr>
            <a:spLocks noChangeAspect="1" noChangeArrowheads="1"/>
          </p:cNvSpPr>
          <p:nvPr/>
        </p:nvSpPr>
        <p:spPr bwMode="auto">
          <a:xfrm>
            <a:off x="5961065" y="5667722"/>
            <a:ext cx="45020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rgbClr val="7030A0"/>
                </a:solidFill>
              </a:rPr>
              <a:t>5 cm to </a:t>
            </a:r>
            <a:r>
              <a:rPr lang="en-US" altLang="zh-CN" sz="2000" dirty="0" smtClean="0">
                <a:solidFill>
                  <a:srgbClr val="7030A0"/>
                </a:solidFill>
              </a:rPr>
              <a:t>the right, heart</a:t>
            </a:r>
            <a:endParaRPr lang="en-US" altLang="zh-CN" sz="2000" dirty="0">
              <a:solidFill>
                <a:srgbClr val="7030A0"/>
              </a:solidFill>
            </a:endParaRPr>
          </a:p>
        </p:txBody>
      </p:sp>
      <p:sp>
        <p:nvSpPr>
          <p:cNvPr id="24" name="Rectangle 43"/>
          <p:cNvSpPr>
            <a:spLocks noChangeAspect="1" noChangeArrowheads="1"/>
          </p:cNvSpPr>
          <p:nvPr/>
        </p:nvSpPr>
        <p:spPr bwMode="auto">
          <a:xfrm>
            <a:off x="5974267" y="6092955"/>
            <a:ext cx="38112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rgbClr val="760000"/>
                </a:solidFill>
              </a:rPr>
              <a:t>a mortal wound</a:t>
            </a:r>
          </a:p>
        </p:txBody>
      </p:sp>
      <p:sp>
        <p:nvSpPr>
          <p:cNvPr id="14" name="圆角矩形标注 13"/>
          <p:cNvSpPr/>
          <p:nvPr/>
        </p:nvSpPr>
        <p:spPr>
          <a:xfrm>
            <a:off x="9641840" y="5700978"/>
            <a:ext cx="2296160" cy="923342"/>
          </a:xfrm>
          <a:prstGeom prst="wedgeRoundRectCallout">
            <a:avLst>
              <a:gd name="adj1" fmla="val -74000"/>
              <a:gd name="adj2" fmla="val -67143"/>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lumMod val="95000"/>
                  </a:schemeClr>
                </a:solidFill>
              </a:rPr>
              <a:t>a reminder of historical event</a:t>
            </a:r>
          </a:p>
        </p:txBody>
      </p:sp>
    </p:spTree>
    <p:extLst>
      <p:ext uri="{BB962C8B-B14F-4D97-AF65-F5344CB8AC3E}">
        <p14:creationId xmlns:p14="http://schemas.microsoft.com/office/powerpoint/2010/main" val="1965053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up)">
                                      <p:cBhvr>
                                        <p:cTn id="7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P spid="17" grpId="0"/>
      <p:bldP spid="18" grpId="0"/>
      <p:bldP spid="19" grpId="0"/>
      <p:bldP spid="13" grpId="0" animBg="1"/>
      <p:bldP spid="21" grpId="0" animBg="1"/>
      <p:bldP spid="22" grpId="0"/>
      <p:bldP spid="23" grpId="0"/>
      <p:bldP spid="24"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6" name="图片 25"/>
          <p:cNvPicPr>
            <a:picLocks noChangeAspect="1"/>
          </p:cNvPicPr>
          <p:nvPr/>
        </p:nvPicPr>
        <p:blipFill>
          <a:blip r:embed="rId4"/>
          <a:stretch>
            <a:fillRect/>
          </a:stretch>
        </p:blipFill>
        <p:spPr>
          <a:xfrm>
            <a:off x="2307264" y="0"/>
            <a:ext cx="9884735" cy="1577591"/>
          </a:xfrm>
          <a:prstGeom prst="rect">
            <a:avLst/>
          </a:prstGeom>
        </p:spPr>
      </p:pic>
      <p:sp>
        <p:nvSpPr>
          <p:cNvPr id="27"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Text Organization</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graphicFrame>
        <p:nvGraphicFramePr>
          <p:cNvPr id="2" name="图示 1"/>
          <p:cNvGraphicFramePr/>
          <p:nvPr>
            <p:extLst>
              <p:ext uri="{D42A27DB-BD31-4B8C-83A1-F6EECF244321}">
                <p14:modId xmlns:p14="http://schemas.microsoft.com/office/powerpoint/2010/main" val="2906367628"/>
              </p:ext>
            </p:extLst>
          </p:nvPr>
        </p:nvGraphicFramePr>
        <p:xfrm>
          <a:off x="5052119" y="1613257"/>
          <a:ext cx="6452072" cy="16747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文本框 4"/>
          <p:cNvSpPr txBox="1"/>
          <p:nvPr/>
        </p:nvSpPr>
        <p:spPr>
          <a:xfrm>
            <a:off x="5118540" y="2028174"/>
            <a:ext cx="1075453" cy="830997"/>
          </a:xfrm>
          <a:prstGeom prst="rect">
            <a:avLst/>
          </a:prstGeom>
          <a:noFill/>
        </p:spPr>
        <p:txBody>
          <a:bodyPr wrap="square" rtlCol="0">
            <a:spAutoFit/>
          </a:bodyPr>
          <a:lstStyle/>
          <a:p>
            <a:r>
              <a:rPr lang="en-US" altLang="zh-CN" sz="4800" b="1" dirty="0" smtClean="0">
                <a:solidFill>
                  <a:schemeClr val="accent1">
                    <a:lumMod val="50000"/>
                  </a:schemeClr>
                </a:solidFill>
                <a:latin typeface="Times New Roman" panose="02020603050405020304" pitchFamily="18" charset="0"/>
                <a:cs typeface="Times New Roman" panose="02020603050405020304" pitchFamily="18" charset="0"/>
              </a:rPr>
              <a:t>III</a:t>
            </a:r>
            <a:endParaRPr lang="zh-CN" altLang="en-US" sz="48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0"/>
          <a:stretch>
            <a:fillRect/>
          </a:stretch>
        </p:blipFill>
        <p:spPr>
          <a:xfrm>
            <a:off x="797558" y="1762640"/>
            <a:ext cx="3848282" cy="1086094"/>
          </a:xfrm>
          <a:prstGeom prst="rect">
            <a:avLst/>
          </a:prstGeom>
        </p:spPr>
      </p:pic>
      <p:pic>
        <p:nvPicPr>
          <p:cNvPr id="6" name="图片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7558" y="2763520"/>
            <a:ext cx="3845562" cy="3729545"/>
          </a:xfrm>
          <a:prstGeom prst="rect">
            <a:avLst/>
          </a:prstGeom>
        </p:spPr>
      </p:pic>
      <p:sp>
        <p:nvSpPr>
          <p:cNvPr id="8" name="矩形 7"/>
          <p:cNvSpPr/>
          <p:nvPr/>
        </p:nvSpPr>
        <p:spPr>
          <a:xfrm>
            <a:off x="-377426" y="1856626"/>
            <a:ext cx="6096000" cy="954107"/>
          </a:xfrm>
          <a:prstGeom prst="rect">
            <a:avLst/>
          </a:prstGeom>
        </p:spPr>
        <p:txBody>
          <a:bodyPr>
            <a:spAutoFit/>
          </a:bodyPr>
          <a:lstStyle/>
          <a:p>
            <a:pPr algn="ctr"/>
            <a:r>
              <a:rPr lang="en-US" altLang="zh-CN" sz="2800" b="1" dirty="0" smtClean="0"/>
              <a:t>The </a:t>
            </a:r>
            <a:r>
              <a:rPr lang="en-US" altLang="zh-CN" sz="2800" b="1" dirty="0"/>
              <a:t>father’s </a:t>
            </a:r>
          </a:p>
          <a:p>
            <a:pPr algn="ctr"/>
            <a:r>
              <a:rPr lang="en-US" altLang="zh-CN" sz="2800" b="1" dirty="0"/>
              <a:t>battle jacket</a:t>
            </a:r>
          </a:p>
        </p:txBody>
      </p:sp>
      <p:sp>
        <p:nvSpPr>
          <p:cNvPr id="11" name="Rectangle 39"/>
          <p:cNvSpPr>
            <a:spLocks noChangeAspect="1" noChangeArrowheads="1"/>
          </p:cNvSpPr>
          <p:nvPr/>
        </p:nvSpPr>
        <p:spPr bwMode="auto">
          <a:xfrm>
            <a:off x="5209225" y="4202928"/>
            <a:ext cx="45020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rgbClr val="7030A0"/>
                </a:solidFill>
              </a:rPr>
              <a:t>5 cm to </a:t>
            </a:r>
            <a:r>
              <a:rPr lang="en-US" altLang="zh-CN" sz="2000" dirty="0" smtClean="0">
                <a:solidFill>
                  <a:srgbClr val="7030A0"/>
                </a:solidFill>
              </a:rPr>
              <a:t>the right, heart</a:t>
            </a:r>
            <a:endParaRPr lang="en-US" altLang="zh-CN" sz="2000" dirty="0">
              <a:solidFill>
                <a:srgbClr val="7030A0"/>
              </a:solidFill>
            </a:endParaRPr>
          </a:p>
        </p:txBody>
      </p:sp>
      <p:sp>
        <p:nvSpPr>
          <p:cNvPr id="12" name="Rectangle 27"/>
          <p:cNvSpPr>
            <a:spLocks noChangeAspect="1" noChangeArrowheads="1"/>
          </p:cNvSpPr>
          <p:nvPr/>
        </p:nvSpPr>
        <p:spPr bwMode="auto">
          <a:xfrm>
            <a:off x="5209225" y="3645438"/>
            <a:ext cx="48678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chemeClr val="tx1"/>
                </a:solidFill>
              </a:rPr>
              <a:t>the bullet </a:t>
            </a:r>
            <a:r>
              <a:rPr lang="en-US" altLang="zh-CN" sz="2000" dirty="0" smtClean="0">
                <a:solidFill>
                  <a:schemeClr val="tx1"/>
                </a:solidFill>
              </a:rPr>
              <a:t>hole on </a:t>
            </a:r>
            <a:r>
              <a:rPr lang="en-US" altLang="zh-CN" sz="2000" dirty="0">
                <a:solidFill>
                  <a:schemeClr val="tx1"/>
                </a:solidFill>
              </a:rPr>
              <a:t>the battle jacket</a:t>
            </a:r>
          </a:p>
        </p:txBody>
      </p:sp>
      <p:sp>
        <p:nvSpPr>
          <p:cNvPr id="13" name="圆角矩形标注 12"/>
          <p:cNvSpPr/>
          <p:nvPr/>
        </p:nvSpPr>
        <p:spPr>
          <a:xfrm>
            <a:off x="8998191" y="4298747"/>
            <a:ext cx="2296160" cy="923342"/>
          </a:xfrm>
          <a:prstGeom prst="wedgeRoundRectCallout">
            <a:avLst>
              <a:gd name="adj1" fmla="val -74000"/>
              <a:gd name="adj2" fmla="val -67143"/>
              <a:gd name="adj3" fmla="val 1666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lumMod val="95000"/>
                  </a:schemeClr>
                </a:solidFill>
              </a:rPr>
              <a:t>a reminder </a:t>
            </a:r>
            <a:r>
              <a:rPr lang="en-US" altLang="zh-CN" sz="2400" b="1" dirty="0" smtClean="0">
                <a:solidFill>
                  <a:schemeClr val="bg1">
                    <a:lumMod val="95000"/>
                  </a:schemeClr>
                </a:solidFill>
              </a:rPr>
              <a:t>of what</a:t>
            </a:r>
            <a:r>
              <a:rPr lang="zh-CN" altLang="en-US" sz="2400" b="1" dirty="0" smtClean="0">
                <a:solidFill>
                  <a:schemeClr val="bg1">
                    <a:lumMod val="95000"/>
                  </a:schemeClr>
                </a:solidFill>
              </a:rPr>
              <a:t>？</a:t>
            </a:r>
            <a:endParaRPr lang="en-US" altLang="zh-CN" sz="2400" b="1" dirty="0">
              <a:solidFill>
                <a:schemeClr val="bg1">
                  <a:lumMod val="95000"/>
                </a:schemeClr>
              </a:solidFill>
            </a:endParaRPr>
          </a:p>
        </p:txBody>
      </p:sp>
    </p:spTree>
    <p:extLst>
      <p:ext uri="{BB962C8B-B14F-4D97-AF65-F5344CB8AC3E}">
        <p14:creationId xmlns:p14="http://schemas.microsoft.com/office/powerpoint/2010/main" val="194499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6" name="图片 25"/>
          <p:cNvPicPr>
            <a:picLocks noChangeAspect="1"/>
          </p:cNvPicPr>
          <p:nvPr/>
        </p:nvPicPr>
        <p:blipFill>
          <a:blip r:embed="rId4"/>
          <a:stretch>
            <a:fillRect/>
          </a:stretch>
        </p:blipFill>
        <p:spPr>
          <a:xfrm>
            <a:off x="2307264" y="0"/>
            <a:ext cx="9884735" cy="1577591"/>
          </a:xfrm>
          <a:prstGeom prst="rect">
            <a:avLst/>
          </a:prstGeom>
        </p:spPr>
      </p:pic>
      <p:sp>
        <p:nvSpPr>
          <p:cNvPr id="27"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Text Organization</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graphicFrame>
        <p:nvGraphicFramePr>
          <p:cNvPr id="2" name="图示 1"/>
          <p:cNvGraphicFramePr/>
          <p:nvPr>
            <p:extLst>
              <p:ext uri="{D42A27DB-BD31-4B8C-83A1-F6EECF244321}">
                <p14:modId xmlns:p14="http://schemas.microsoft.com/office/powerpoint/2010/main" val="702808105"/>
              </p:ext>
            </p:extLst>
          </p:nvPr>
        </p:nvGraphicFramePr>
        <p:xfrm>
          <a:off x="5052119" y="1613257"/>
          <a:ext cx="6452072" cy="16747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图片 2"/>
          <p:cNvPicPr>
            <a:picLocks noChangeAspect="1"/>
          </p:cNvPicPr>
          <p:nvPr/>
        </p:nvPicPr>
        <p:blipFill>
          <a:blip r:embed="rId10"/>
          <a:stretch>
            <a:fillRect/>
          </a:stretch>
        </p:blipFill>
        <p:spPr>
          <a:xfrm>
            <a:off x="566878" y="1979346"/>
            <a:ext cx="4207393" cy="4486006"/>
          </a:xfrm>
          <a:prstGeom prst="rect">
            <a:avLst/>
          </a:prstGeom>
        </p:spPr>
      </p:pic>
      <p:sp>
        <p:nvSpPr>
          <p:cNvPr id="5" name="文本框 4"/>
          <p:cNvSpPr txBox="1"/>
          <p:nvPr/>
        </p:nvSpPr>
        <p:spPr>
          <a:xfrm>
            <a:off x="5240921" y="2028174"/>
            <a:ext cx="953072" cy="830997"/>
          </a:xfrm>
          <a:prstGeom prst="rect">
            <a:avLst/>
          </a:prstGeom>
          <a:noFill/>
        </p:spPr>
        <p:txBody>
          <a:bodyPr wrap="square" rtlCol="0">
            <a:spAutoFit/>
          </a:bodyPr>
          <a:lstStyle/>
          <a:p>
            <a:r>
              <a:rPr lang="en-US" altLang="zh-CN" sz="4800" b="1" dirty="0" smtClean="0">
                <a:solidFill>
                  <a:schemeClr val="accent1">
                    <a:lumMod val="50000"/>
                  </a:schemeClr>
                </a:solidFill>
                <a:latin typeface="Times New Roman" panose="02020603050405020304" pitchFamily="18" charset="0"/>
                <a:cs typeface="Times New Roman" panose="02020603050405020304" pitchFamily="18" charset="0"/>
              </a:rPr>
              <a:t>II</a:t>
            </a:r>
            <a:endParaRPr lang="zh-CN" altLang="en-US" sz="48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1"/>
          <a:stretch>
            <a:fillRect/>
          </a:stretch>
        </p:blipFill>
        <p:spPr>
          <a:xfrm>
            <a:off x="797558" y="1762640"/>
            <a:ext cx="3848282" cy="1086094"/>
          </a:xfrm>
          <a:prstGeom prst="rect">
            <a:avLst/>
          </a:prstGeom>
        </p:spPr>
      </p:pic>
      <p:pic>
        <p:nvPicPr>
          <p:cNvPr id="6" name="图片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7558" y="2763520"/>
            <a:ext cx="3845562" cy="3729545"/>
          </a:xfrm>
          <a:prstGeom prst="rect">
            <a:avLst/>
          </a:prstGeom>
        </p:spPr>
      </p:pic>
      <p:sp>
        <p:nvSpPr>
          <p:cNvPr id="8" name="矩形 7"/>
          <p:cNvSpPr/>
          <p:nvPr/>
        </p:nvSpPr>
        <p:spPr>
          <a:xfrm>
            <a:off x="-377426" y="1856626"/>
            <a:ext cx="6096000" cy="954107"/>
          </a:xfrm>
          <a:prstGeom prst="rect">
            <a:avLst/>
          </a:prstGeom>
        </p:spPr>
        <p:txBody>
          <a:bodyPr>
            <a:spAutoFit/>
          </a:bodyPr>
          <a:lstStyle/>
          <a:p>
            <a:pPr algn="ctr"/>
            <a:r>
              <a:rPr lang="en-US" altLang="zh-CN" sz="2800" b="1" dirty="0" smtClean="0"/>
              <a:t>The </a:t>
            </a:r>
            <a:r>
              <a:rPr lang="en-US" altLang="zh-CN" sz="2800" b="1" dirty="0"/>
              <a:t>father’s </a:t>
            </a:r>
          </a:p>
          <a:p>
            <a:pPr algn="ctr"/>
            <a:r>
              <a:rPr lang="en-US" altLang="zh-CN" sz="2800" b="1" dirty="0"/>
              <a:t>battle jacket</a:t>
            </a:r>
          </a:p>
        </p:txBody>
      </p:sp>
      <p:pic>
        <p:nvPicPr>
          <p:cNvPr id="4" name="图片 3"/>
          <p:cNvPicPr>
            <a:picLocks noChangeAspect="1"/>
          </p:cNvPicPr>
          <p:nvPr/>
        </p:nvPicPr>
        <p:blipFill>
          <a:blip r:embed="rId13"/>
          <a:stretch>
            <a:fillRect/>
          </a:stretch>
        </p:blipFill>
        <p:spPr>
          <a:xfrm>
            <a:off x="440990" y="1771279"/>
            <a:ext cx="4393652" cy="4721786"/>
          </a:xfrm>
          <a:prstGeom prst="rect">
            <a:avLst/>
          </a:prstGeom>
        </p:spPr>
      </p:pic>
      <p:sp>
        <p:nvSpPr>
          <p:cNvPr id="15" name="文本框 14"/>
          <p:cNvSpPr txBox="1"/>
          <p:nvPr/>
        </p:nvSpPr>
        <p:spPr>
          <a:xfrm>
            <a:off x="5514635" y="3238984"/>
            <a:ext cx="2763520" cy="584775"/>
          </a:xfrm>
          <a:prstGeom prst="rect">
            <a:avLst/>
          </a:prstGeom>
          <a:noFill/>
        </p:spPr>
        <p:txBody>
          <a:bodyPr wrap="square" rtlCol="0">
            <a:spAutoFit/>
          </a:bodyPr>
          <a:lstStyle/>
          <a:p>
            <a:r>
              <a:rPr lang="en-US" altLang="zh-CN" sz="3200" b="1" dirty="0" smtClean="0">
                <a:solidFill>
                  <a:schemeClr val="accent1">
                    <a:lumMod val="50000"/>
                  </a:schemeClr>
                </a:solidFill>
              </a:rPr>
              <a:t>Clothes: </a:t>
            </a:r>
            <a:endParaRPr lang="zh-CN" altLang="en-US" sz="3200" b="1" dirty="0">
              <a:solidFill>
                <a:schemeClr val="accent1">
                  <a:lumMod val="50000"/>
                </a:schemeClr>
              </a:solidFill>
            </a:endParaRPr>
          </a:p>
        </p:txBody>
      </p:sp>
      <p:sp>
        <p:nvSpPr>
          <p:cNvPr id="9" name="文本框 8"/>
          <p:cNvSpPr txBox="1"/>
          <p:nvPr/>
        </p:nvSpPr>
        <p:spPr>
          <a:xfrm>
            <a:off x="5717457" y="4541520"/>
            <a:ext cx="5295983" cy="792480"/>
          </a:xfrm>
          <a:prstGeom prst="rect">
            <a:avLst/>
          </a:prstGeom>
          <a:noFill/>
        </p:spPr>
        <p:txBody>
          <a:bodyPr wrap="square" rtlCol="0">
            <a:spAutoFit/>
          </a:bodyPr>
          <a:lstStyle/>
          <a:p>
            <a:endParaRPr lang="zh-CN" altLang="en-US" dirty="0"/>
          </a:p>
        </p:txBody>
      </p:sp>
      <p:pic>
        <p:nvPicPr>
          <p:cNvPr id="10" name="图片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28550" y="4877986"/>
            <a:ext cx="6075641" cy="1980014"/>
          </a:xfrm>
          <a:prstGeom prst="rect">
            <a:avLst/>
          </a:prstGeom>
        </p:spPr>
      </p:pic>
      <p:sp>
        <p:nvSpPr>
          <p:cNvPr id="14" name="文本框 13"/>
          <p:cNvSpPr txBox="1"/>
          <p:nvPr/>
        </p:nvSpPr>
        <p:spPr>
          <a:xfrm>
            <a:off x="5514634" y="4014599"/>
            <a:ext cx="6677365" cy="646331"/>
          </a:xfrm>
          <a:prstGeom prst="rect">
            <a:avLst/>
          </a:prstGeom>
          <a:noFill/>
        </p:spPr>
        <p:txBody>
          <a:bodyPr wrap="square" rtlCol="0">
            <a:spAutoFit/>
          </a:bodyPr>
          <a:lstStyle/>
          <a:p>
            <a:r>
              <a:rPr lang="en-US" altLang="zh-CN" sz="3600" dirty="0" smtClean="0">
                <a:latin typeface="Forte" panose="03060902040502070203" pitchFamily="66" charset="0"/>
              </a:rPr>
              <a:t>What do we people dress for?</a:t>
            </a:r>
            <a:endParaRPr lang="zh-CN" altLang="en-US" sz="3600" dirty="0">
              <a:latin typeface="Forte" panose="03060902040502070203" pitchFamily="66" charset="0"/>
            </a:endParaRPr>
          </a:p>
        </p:txBody>
      </p:sp>
    </p:spTree>
    <p:extLst>
      <p:ext uri="{BB962C8B-B14F-4D97-AF65-F5344CB8AC3E}">
        <p14:creationId xmlns:p14="http://schemas.microsoft.com/office/powerpoint/2010/main" val="33050407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901" name="Rectangle 13"/>
          <p:cNvSpPr>
            <a:spLocks noChangeAspect="1" noChangeArrowheads="1"/>
          </p:cNvSpPr>
          <p:nvPr/>
        </p:nvSpPr>
        <p:spPr bwMode="auto">
          <a:xfrm>
            <a:off x="315772" y="3209308"/>
            <a:ext cx="257802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chemeClr val="tx1"/>
                </a:solidFill>
              </a:rPr>
              <a:t>prehistoric purpose of </a:t>
            </a:r>
            <a:r>
              <a:rPr lang="en-US" altLang="zh-CN" sz="2000" dirty="0" smtClean="0">
                <a:solidFill>
                  <a:schemeClr val="tx1"/>
                </a:solidFill>
              </a:rPr>
              <a:t>clothes: </a:t>
            </a:r>
            <a:endParaRPr lang="en-US" altLang="zh-CN" sz="2000" dirty="0">
              <a:solidFill>
                <a:schemeClr val="tx1"/>
              </a:solidFill>
            </a:endParaRPr>
          </a:p>
        </p:txBody>
      </p:sp>
      <p:sp>
        <p:nvSpPr>
          <p:cNvPr id="1573926" name="Rectangle 38"/>
          <p:cNvSpPr>
            <a:spLocks noChangeAspect="1" noChangeArrowheads="1"/>
          </p:cNvSpPr>
          <p:nvPr/>
        </p:nvSpPr>
        <p:spPr bwMode="auto">
          <a:xfrm>
            <a:off x="6187943" y="3250503"/>
            <a:ext cx="16573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algn="ctr" eaLnBrk="1" hangingPunct="1"/>
            <a:r>
              <a:rPr lang="en-US" altLang="zh-CN" sz="2000" dirty="0">
                <a:solidFill>
                  <a:srgbClr val="FF3300"/>
                </a:solidFill>
              </a:rPr>
              <a:t>dress for fashion</a:t>
            </a:r>
          </a:p>
        </p:txBody>
      </p:sp>
      <p:sp>
        <p:nvSpPr>
          <p:cNvPr id="1573928" name="Rectangle 40"/>
          <p:cNvSpPr>
            <a:spLocks noChangeAspect="1" noChangeArrowheads="1"/>
          </p:cNvSpPr>
          <p:nvPr/>
        </p:nvSpPr>
        <p:spPr bwMode="auto">
          <a:xfrm>
            <a:off x="1675750" y="3541261"/>
            <a:ext cx="14398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000" dirty="0">
                <a:solidFill>
                  <a:schemeClr val="tx1">
                    <a:lumMod val="95000"/>
                    <a:lumOff val="5000"/>
                  </a:schemeClr>
                </a:solidFill>
              </a:rPr>
              <a:t>functional</a:t>
            </a:r>
          </a:p>
        </p:txBody>
      </p:sp>
      <p:sp>
        <p:nvSpPr>
          <p:cNvPr id="1573929" name="Rectangle 41"/>
          <p:cNvSpPr>
            <a:spLocks noChangeAspect="1" noChangeArrowheads="1"/>
          </p:cNvSpPr>
          <p:nvPr/>
        </p:nvSpPr>
        <p:spPr bwMode="auto">
          <a:xfrm>
            <a:off x="3617031" y="3259489"/>
            <a:ext cx="15128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algn="ctr" eaLnBrk="1" hangingPunct="1"/>
            <a:r>
              <a:rPr lang="en-US" altLang="zh-CN" sz="2000" dirty="0">
                <a:solidFill>
                  <a:srgbClr val="009900"/>
                </a:solidFill>
              </a:rPr>
              <a:t>dress for comfort</a:t>
            </a:r>
          </a:p>
        </p:txBody>
      </p:sp>
      <p:sp>
        <p:nvSpPr>
          <p:cNvPr id="1573946" name="Oval 58"/>
          <p:cNvSpPr>
            <a:spLocks noChangeArrowheads="1"/>
          </p:cNvSpPr>
          <p:nvPr/>
        </p:nvSpPr>
        <p:spPr bwMode="auto">
          <a:xfrm>
            <a:off x="3468688" y="4084712"/>
            <a:ext cx="1987232" cy="1304408"/>
          </a:xfrm>
          <a:prstGeom prst="ellipse">
            <a:avLst/>
          </a:prstGeom>
          <a:solidFill>
            <a:srgbClr val="99CC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algn="ctr" eaLnBrk="1" hangingPunct="1"/>
            <a:r>
              <a:rPr lang="en-US" altLang="zh-CN" dirty="0">
                <a:solidFill>
                  <a:schemeClr val="tx1"/>
                </a:solidFill>
              </a:rPr>
              <a:t>a Scandinavian </a:t>
            </a:r>
          </a:p>
          <a:p>
            <a:pPr algn="ctr" eaLnBrk="1" hangingPunct="1"/>
            <a:r>
              <a:rPr lang="en-US" altLang="zh-CN" dirty="0">
                <a:solidFill>
                  <a:schemeClr val="tx1"/>
                </a:solidFill>
              </a:rPr>
              <a:t>saying</a:t>
            </a:r>
          </a:p>
        </p:txBody>
      </p:sp>
      <p:sp>
        <p:nvSpPr>
          <p:cNvPr id="1573947" name="Oval 59">
            <a:hlinkClick r:id="rId3" action="ppaction://hlinksldjump"/>
          </p:cNvPr>
          <p:cNvSpPr>
            <a:spLocks noChangeArrowheads="1"/>
          </p:cNvSpPr>
          <p:nvPr/>
        </p:nvSpPr>
        <p:spPr bwMode="auto">
          <a:xfrm>
            <a:off x="5998369" y="4085910"/>
            <a:ext cx="2232025" cy="1368425"/>
          </a:xfrm>
          <a:prstGeom prst="ellipse">
            <a:avLst/>
          </a:prstGeom>
          <a:solidFill>
            <a:srgbClr val="FF330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algn="ctr" eaLnBrk="1" hangingPunct="1"/>
            <a:r>
              <a:rPr lang="en-US" altLang="zh-CN" dirty="0" err="1" smtClean="0">
                <a:solidFill>
                  <a:schemeClr val="bg1"/>
                </a:solidFill>
              </a:rPr>
              <a:t>fashionistas</a:t>
            </a:r>
            <a:r>
              <a:rPr lang="en-US" altLang="zh-CN" dirty="0" smtClean="0">
                <a:solidFill>
                  <a:schemeClr val="bg1"/>
                </a:solidFill>
              </a:rPr>
              <a:t> </a:t>
            </a:r>
            <a:endParaRPr lang="en-US" altLang="zh-CN" dirty="0">
              <a:solidFill>
                <a:schemeClr val="bg1"/>
              </a:solidFill>
            </a:endParaRPr>
          </a:p>
          <a:p>
            <a:pPr algn="ctr" eaLnBrk="1" hangingPunct="1"/>
            <a:r>
              <a:rPr lang="en-US" altLang="zh-CN" dirty="0">
                <a:solidFill>
                  <a:schemeClr val="bg1"/>
                </a:solidFill>
              </a:rPr>
              <a:t>at the expense of </a:t>
            </a:r>
          </a:p>
          <a:p>
            <a:pPr algn="ctr" eaLnBrk="1" hangingPunct="1"/>
            <a:r>
              <a:rPr lang="en-US" altLang="zh-CN" dirty="0">
                <a:solidFill>
                  <a:schemeClr val="bg1"/>
                </a:solidFill>
              </a:rPr>
              <a:t>comfort and </a:t>
            </a:r>
          </a:p>
          <a:p>
            <a:pPr algn="ctr" eaLnBrk="1" hangingPunct="1"/>
            <a:r>
              <a:rPr lang="en-US" altLang="zh-CN" dirty="0">
                <a:solidFill>
                  <a:schemeClr val="bg1"/>
                </a:solidFill>
              </a:rPr>
              <a:t>practicality</a:t>
            </a:r>
          </a:p>
        </p:txBody>
      </p:sp>
      <p:sp>
        <p:nvSpPr>
          <p:cNvPr id="1573949" name="Rectangle 61"/>
          <p:cNvSpPr>
            <a:spLocks noChangeAspect="1" noChangeArrowheads="1"/>
          </p:cNvSpPr>
          <p:nvPr/>
        </p:nvSpPr>
        <p:spPr bwMode="auto">
          <a:xfrm>
            <a:off x="8534952" y="3247746"/>
            <a:ext cx="28188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algn="ctr" eaLnBrk="1" hangingPunct="1"/>
            <a:r>
              <a:rPr lang="en-US" altLang="zh-CN" sz="2000" dirty="0">
                <a:solidFill>
                  <a:schemeClr val="hlink"/>
                </a:solidFill>
              </a:rPr>
              <a:t>dress for </a:t>
            </a:r>
            <a:r>
              <a:rPr lang="en-US" altLang="zh-CN" sz="2000" dirty="0" err="1">
                <a:solidFill>
                  <a:schemeClr val="hlink"/>
                </a:solidFill>
              </a:rPr>
              <a:t>favourable</a:t>
            </a:r>
            <a:r>
              <a:rPr lang="en-US" altLang="zh-CN" sz="2000" dirty="0">
                <a:solidFill>
                  <a:schemeClr val="hlink"/>
                </a:solidFill>
              </a:rPr>
              <a:t> impression</a:t>
            </a:r>
          </a:p>
        </p:txBody>
      </p:sp>
      <p:sp>
        <p:nvSpPr>
          <p:cNvPr id="1573950" name="Oval 62">
            <a:hlinkClick r:id="rId4" action="ppaction://hlinksldjump"/>
          </p:cNvPr>
          <p:cNvSpPr>
            <a:spLocks noChangeArrowheads="1"/>
          </p:cNvSpPr>
          <p:nvPr/>
        </p:nvSpPr>
        <p:spPr bwMode="auto">
          <a:xfrm>
            <a:off x="8959850" y="4084711"/>
            <a:ext cx="2232025" cy="1368425"/>
          </a:xfrm>
          <a:prstGeom prst="ellipse">
            <a:avLst/>
          </a:prstGeom>
          <a:solidFill>
            <a:schemeClr val="hlink"/>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algn="ctr" eaLnBrk="1" hangingPunct="1"/>
            <a:r>
              <a:rPr lang="en-US" altLang="zh-CN" dirty="0">
                <a:solidFill>
                  <a:schemeClr val="bg1"/>
                </a:solidFill>
              </a:rPr>
              <a:t>disguise </a:t>
            </a:r>
          </a:p>
          <a:p>
            <a:pPr algn="ctr" eaLnBrk="1" hangingPunct="1"/>
            <a:r>
              <a:rPr lang="en-US" altLang="zh-CN" dirty="0">
                <a:solidFill>
                  <a:schemeClr val="bg1"/>
                </a:solidFill>
              </a:rPr>
              <a:t>themselves or </a:t>
            </a:r>
          </a:p>
          <a:p>
            <a:pPr algn="ctr" eaLnBrk="1" hangingPunct="1"/>
            <a:r>
              <a:rPr lang="en-US" altLang="zh-CN" dirty="0">
                <a:solidFill>
                  <a:schemeClr val="bg1"/>
                </a:solidFill>
              </a:rPr>
              <a:t>avoid attracting </a:t>
            </a:r>
          </a:p>
          <a:p>
            <a:pPr algn="ctr" eaLnBrk="1" hangingPunct="1"/>
            <a:r>
              <a:rPr lang="en-US" altLang="zh-CN" dirty="0">
                <a:solidFill>
                  <a:schemeClr val="bg1"/>
                </a:solidFill>
              </a:rPr>
              <a:t>attention</a:t>
            </a:r>
          </a:p>
        </p:txBody>
      </p:sp>
      <p:pic>
        <p:nvPicPr>
          <p:cNvPr id="36" name="图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37" name="图片 36"/>
          <p:cNvPicPr>
            <a:picLocks noChangeAspect="1"/>
          </p:cNvPicPr>
          <p:nvPr/>
        </p:nvPicPr>
        <p:blipFill>
          <a:blip r:embed="rId6"/>
          <a:stretch>
            <a:fillRect/>
          </a:stretch>
        </p:blipFill>
        <p:spPr>
          <a:xfrm>
            <a:off x="2307264" y="0"/>
            <a:ext cx="9884735" cy="1577591"/>
          </a:xfrm>
          <a:prstGeom prst="rect">
            <a:avLst/>
          </a:prstGeom>
        </p:spPr>
      </p:pic>
      <p:sp>
        <p:nvSpPr>
          <p:cNvPr id="38"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Text Organization</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graphicFrame>
        <p:nvGraphicFramePr>
          <p:cNvPr id="31" name="图示 30"/>
          <p:cNvGraphicFramePr/>
          <p:nvPr>
            <p:extLst>
              <p:ext uri="{D42A27DB-BD31-4B8C-83A1-F6EECF244321}">
                <p14:modId xmlns:p14="http://schemas.microsoft.com/office/powerpoint/2010/main" val="2989764990"/>
              </p:ext>
            </p:extLst>
          </p:nvPr>
        </p:nvGraphicFramePr>
        <p:xfrm>
          <a:off x="891802" y="1561567"/>
          <a:ext cx="6452072" cy="16747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3" name="文本框 32"/>
          <p:cNvSpPr txBox="1"/>
          <p:nvPr/>
        </p:nvSpPr>
        <p:spPr>
          <a:xfrm>
            <a:off x="130273" y="2025652"/>
            <a:ext cx="2763520" cy="707886"/>
          </a:xfrm>
          <a:prstGeom prst="rect">
            <a:avLst/>
          </a:prstGeom>
          <a:noFill/>
        </p:spPr>
        <p:txBody>
          <a:bodyPr wrap="square" rtlCol="0">
            <a:spAutoFit/>
          </a:bodyPr>
          <a:lstStyle/>
          <a:p>
            <a:r>
              <a:rPr lang="en-US" altLang="zh-CN" sz="4000" b="1" dirty="0" smtClean="0">
                <a:solidFill>
                  <a:schemeClr val="accent1">
                    <a:lumMod val="50000"/>
                  </a:schemeClr>
                </a:solidFill>
              </a:rPr>
              <a:t>Clothes</a:t>
            </a:r>
            <a:r>
              <a:rPr lang="en-US" altLang="zh-CN" sz="3200" b="1" dirty="0" smtClean="0">
                <a:solidFill>
                  <a:schemeClr val="accent1">
                    <a:lumMod val="50000"/>
                  </a:schemeClr>
                </a:solidFill>
              </a:rPr>
              <a:t> </a:t>
            </a:r>
            <a:endParaRPr lang="zh-CN" altLang="en-US" sz="3200" b="1" dirty="0">
              <a:solidFill>
                <a:schemeClr val="accent1">
                  <a:lumMod val="50000"/>
                </a:schemeClr>
              </a:solidFill>
            </a:endParaRPr>
          </a:p>
        </p:txBody>
      </p:sp>
      <p:sp>
        <p:nvSpPr>
          <p:cNvPr id="39" name="Oval 59">
            <a:hlinkClick r:id="rId12" action="ppaction://hlinksldjump"/>
          </p:cNvPr>
          <p:cNvSpPr>
            <a:spLocks noChangeArrowheads="1"/>
          </p:cNvSpPr>
          <p:nvPr/>
        </p:nvSpPr>
        <p:spPr bwMode="auto">
          <a:xfrm>
            <a:off x="396020" y="4020695"/>
            <a:ext cx="2591020" cy="1368425"/>
          </a:xfrm>
          <a:prstGeom prst="ellipse">
            <a:avLst/>
          </a:prstGeom>
          <a:solidFill>
            <a:schemeClr val="tx1">
              <a:lumMod val="50000"/>
              <a:lumOff val="50000"/>
            </a:schemeClr>
          </a:solidFill>
          <a:ln>
            <a:noFill/>
          </a:ln>
          <a:effectLst/>
          <a:extLst/>
        </p:spPr>
        <p:txBody>
          <a:bodyPr wrap="none" anchor="ct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marL="285750" indent="-285750">
              <a:buFont typeface="Arial" panose="020B0604020202020204" pitchFamily="34" charset="0"/>
              <a:buChar char="•"/>
            </a:pPr>
            <a:r>
              <a:rPr lang="en-US" altLang="zh-CN" dirty="0">
                <a:solidFill>
                  <a:schemeClr val="bg1"/>
                </a:solidFill>
              </a:rPr>
              <a:t>be warm</a:t>
            </a:r>
          </a:p>
          <a:p>
            <a:pPr marL="285750" indent="-285750">
              <a:buFont typeface="Arial" panose="020B0604020202020204" pitchFamily="34" charset="0"/>
              <a:buChar char="•"/>
            </a:pPr>
            <a:r>
              <a:rPr lang="en-US" altLang="zh-CN" dirty="0">
                <a:solidFill>
                  <a:schemeClr val="bg1"/>
                </a:solidFill>
              </a:rPr>
              <a:t>be waterproof</a:t>
            </a:r>
          </a:p>
          <a:p>
            <a:pPr marL="285750" indent="-285750">
              <a:buFont typeface="Arial" panose="020B0604020202020204" pitchFamily="34" charset="0"/>
              <a:buChar char="•"/>
            </a:pPr>
            <a:r>
              <a:rPr lang="en-US" altLang="zh-CN" dirty="0">
                <a:solidFill>
                  <a:schemeClr val="bg1"/>
                </a:solidFill>
              </a:rPr>
              <a:t>protect our </a:t>
            </a:r>
            <a:endParaRPr lang="en-US" altLang="zh-CN" dirty="0" smtClean="0">
              <a:solidFill>
                <a:schemeClr val="bg1"/>
              </a:solidFill>
            </a:endParaRPr>
          </a:p>
          <a:p>
            <a:r>
              <a:rPr lang="en-US" altLang="zh-CN" dirty="0">
                <a:solidFill>
                  <a:schemeClr val="bg1"/>
                </a:solidFill>
              </a:rPr>
              <a:t> </a:t>
            </a:r>
            <a:r>
              <a:rPr lang="en-US" altLang="zh-CN" dirty="0" smtClean="0">
                <a:solidFill>
                  <a:schemeClr val="bg1"/>
                </a:solidFill>
              </a:rPr>
              <a:t>    modesty</a:t>
            </a:r>
            <a:endParaRPr lang="en-US" altLang="zh-CN" dirty="0">
              <a:solidFill>
                <a:schemeClr val="bg1"/>
              </a:solidFill>
            </a:endParaRPr>
          </a:p>
        </p:txBody>
      </p:sp>
      <p:sp>
        <p:nvSpPr>
          <p:cNvPr id="4" name="右箭头 3">
            <a:hlinkClick r:id="rId13" action="ppaction://hlinksldjump"/>
          </p:cNvPr>
          <p:cNvSpPr/>
          <p:nvPr/>
        </p:nvSpPr>
        <p:spPr>
          <a:xfrm>
            <a:off x="1675750" y="5638664"/>
            <a:ext cx="2258528" cy="1016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b="1" dirty="0" smtClean="0">
                <a:solidFill>
                  <a:schemeClr val="accent2">
                    <a:lumMod val="50000"/>
                  </a:schemeClr>
                </a:solidFill>
              </a:rPr>
              <a:t>Functions</a:t>
            </a:r>
            <a:endParaRPr lang="zh-CN" altLang="en-US" sz="3200" b="1" dirty="0">
              <a:solidFill>
                <a:schemeClr val="accent2">
                  <a:lumMod val="50000"/>
                </a:schemeClr>
              </a:solidFill>
            </a:endParaRPr>
          </a:p>
        </p:txBody>
      </p:sp>
      <p:sp>
        <p:nvSpPr>
          <p:cNvPr id="5" name="流程图: 可选过程 4"/>
          <p:cNvSpPr/>
          <p:nvPr/>
        </p:nvSpPr>
        <p:spPr>
          <a:xfrm>
            <a:off x="4373474" y="5784708"/>
            <a:ext cx="1711960" cy="723913"/>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chemeClr val="accent2">
                    <a:lumMod val="50000"/>
                  </a:schemeClr>
                </a:solidFill>
              </a:rPr>
              <a:t>express</a:t>
            </a:r>
          </a:p>
          <a:p>
            <a:pPr lvl="0" algn="ctr"/>
            <a:r>
              <a:rPr lang="en-US" altLang="zh-CN" sz="2400" dirty="0">
                <a:solidFill>
                  <a:schemeClr val="accent2">
                    <a:lumMod val="50000"/>
                  </a:schemeClr>
                </a:solidFill>
              </a:rPr>
              <a:t>emotions</a:t>
            </a:r>
          </a:p>
        </p:txBody>
      </p:sp>
      <p:sp>
        <p:nvSpPr>
          <p:cNvPr id="40" name="流程图: 可选过程 39">
            <a:hlinkClick r:id="rId13" action="ppaction://hlinksldjump"/>
          </p:cNvPr>
          <p:cNvSpPr/>
          <p:nvPr/>
        </p:nvSpPr>
        <p:spPr>
          <a:xfrm>
            <a:off x="7016618" y="5799100"/>
            <a:ext cx="2044382" cy="723913"/>
          </a:xfrm>
          <a:prstGeom prst="flowChartAlternateProces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400" dirty="0">
                <a:solidFill>
                  <a:schemeClr val="accent2">
                    <a:lumMod val="50000"/>
                  </a:schemeClr>
                </a:solidFill>
              </a:rPr>
              <a:t>give a sense </a:t>
            </a:r>
          </a:p>
          <a:p>
            <a:pPr lvl="0" algn="ctr"/>
            <a:r>
              <a:rPr lang="en-US" altLang="zh-CN" sz="2400" dirty="0">
                <a:solidFill>
                  <a:schemeClr val="accent2">
                    <a:lumMod val="50000"/>
                  </a:schemeClr>
                </a:solidFill>
              </a:rPr>
              <a:t>of occasion</a:t>
            </a:r>
          </a:p>
        </p:txBody>
      </p:sp>
      <p:sp>
        <p:nvSpPr>
          <p:cNvPr id="41" name="加号 40"/>
          <p:cNvSpPr/>
          <p:nvPr/>
        </p:nvSpPr>
        <p:spPr>
          <a:xfrm>
            <a:off x="6159113" y="5899021"/>
            <a:ext cx="783826" cy="609600"/>
          </a:xfrm>
          <a:prstGeom prst="mathPlus">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55827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7390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739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739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739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7394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7394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7394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7395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left)">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3901" grpId="0"/>
      <p:bldP spid="1573926" grpId="0"/>
      <p:bldP spid="1573928" grpId="0"/>
      <p:bldP spid="1573929" grpId="0"/>
      <p:bldP spid="1573946" grpId="0" animBg="1"/>
      <p:bldP spid="1573947" grpId="0" animBg="1"/>
      <p:bldP spid="1573949" grpId="0"/>
      <p:bldP spid="1573950" grpId="0" animBg="1"/>
      <p:bldP spid="33" grpId="0"/>
      <p:bldP spid="39" grpId="0" animBg="1"/>
      <p:bldP spid="4" grpId="0" animBg="1"/>
      <p:bldP spid="5" grpId="0" animBg="1"/>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958" name="Rectangle 70"/>
          <p:cNvSpPr>
            <a:spLocks noChangeArrowheads="1"/>
          </p:cNvSpPr>
          <p:nvPr/>
        </p:nvSpPr>
        <p:spPr bwMode="auto">
          <a:xfrm>
            <a:off x="4994776" y="3095979"/>
            <a:ext cx="946093" cy="523220"/>
          </a:xfrm>
          <a:prstGeom prst="rect">
            <a:avLst/>
          </a:prstGeom>
          <a:solidFill>
            <a:schemeClr val="accent4">
              <a:lumMod val="20000"/>
              <a:lumOff val="80000"/>
              <a:alpha val="74901"/>
            </a:schemeClr>
          </a:solidFill>
          <a:ln w="9525" algn="ctr">
            <a:solidFill>
              <a:srgbClr val="FFFF00"/>
            </a:solidFill>
            <a:miter lim="800000"/>
            <a:headEnd/>
            <a:tailEnd/>
          </a:ln>
          <a:effectLs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800" dirty="0" smtClean="0">
                <a:solidFill>
                  <a:schemeClr val="tx1"/>
                </a:solidFill>
              </a:rPr>
              <a:t>lives</a:t>
            </a:r>
            <a:endParaRPr lang="en-US" altLang="zh-CN" sz="2800" dirty="0">
              <a:solidFill>
                <a:schemeClr val="tx1"/>
              </a:solidFill>
            </a:endParaRPr>
          </a:p>
        </p:txBody>
      </p:sp>
      <p:sp>
        <p:nvSpPr>
          <p:cNvPr id="1573959" name="Rectangle 71"/>
          <p:cNvSpPr>
            <a:spLocks noChangeArrowheads="1"/>
          </p:cNvSpPr>
          <p:nvPr/>
        </p:nvSpPr>
        <p:spPr bwMode="auto">
          <a:xfrm>
            <a:off x="4994776" y="3836915"/>
            <a:ext cx="1323975" cy="528638"/>
          </a:xfrm>
          <a:prstGeom prst="rect">
            <a:avLst/>
          </a:prstGeom>
          <a:solidFill>
            <a:schemeClr val="accent3">
              <a:lumMod val="40000"/>
              <a:lumOff val="60000"/>
              <a:alpha val="74901"/>
            </a:schemeClr>
          </a:solidFill>
          <a:ln w="9525" algn="ctr">
            <a:solidFill>
              <a:srgbClr val="FFFF00"/>
            </a:solidFill>
            <a:miter lim="800000"/>
            <a:headEnd/>
            <a:tailEnd/>
          </a:ln>
          <a:effectLs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800" dirty="0">
                <a:solidFill>
                  <a:schemeClr val="tx1"/>
                </a:solidFill>
              </a:rPr>
              <a:t>events</a:t>
            </a:r>
          </a:p>
        </p:txBody>
      </p:sp>
      <p:sp>
        <p:nvSpPr>
          <p:cNvPr id="1573960" name="Rectangle 72"/>
          <p:cNvSpPr>
            <a:spLocks noChangeArrowheads="1"/>
          </p:cNvSpPr>
          <p:nvPr/>
        </p:nvSpPr>
        <p:spPr bwMode="auto">
          <a:xfrm>
            <a:off x="4994776" y="4563496"/>
            <a:ext cx="1776412" cy="528638"/>
          </a:xfrm>
          <a:prstGeom prst="rect">
            <a:avLst/>
          </a:prstGeom>
          <a:solidFill>
            <a:schemeClr val="accent6">
              <a:lumMod val="40000"/>
              <a:lumOff val="60000"/>
              <a:alpha val="74901"/>
            </a:schemeClr>
          </a:solidFill>
          <a:ln w="9525" algn="ctr">
            <a:solidFill>
              <a:srgbClr val="FFFF00"/>
            </a:solidFill>
            <a:miter lim="800000"/>
            <a:headEnd/>
            <a:tailEnd/>
          </a:ln>
          <a:effectLs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800" dirty="0">
                <a:solidFill>
                  <a:schemeClr val="tx1"/>
                </a:solidFill>
              </a:rPr>
              <a:t>emotions</a:t>
            </a:r>
          </a:p>
        </p:txBody>
      </p:sp>
      <p:sp>
        <p:nvSpPr>
          <p:cNvPr id="1573961" name="Rectangle 73"/>
          <p:cNvSpPr>
            <a:spLocks noChangeArrowheads="1"/>
          </p:cNvSpPr>
          <p:nvPr/>
        </p:nvSpPr>
        <p:spPr bwMode="auto">
          <a:xfrm>
            <a:off x="4994776" y="5290077"/>
            <a:ext cx="1779654" cy="523220"/>
          </a:xfrm>
          <a:prstGeom prst="rect">
            <a:avLst/>
          </a:prstGeom>
          <a:solidFill>
            <a:schemeClr val="accent1">
              <a:lumMod val="20000"/>
              <a:lumOff val="80000"/>
              <a:alpha val="74901"/>
            </a:schemeClr>
          </a:solidFill>
          <a:ln w="9525" algn="ctr">
            <a:solidFill>
              <a:srgbClr val="FFFF00"/>
            </a:solidFill>
            <a:miter lim="800000"/>
            <a:headEnd/>
            <a:tailEnd/>
          </a:ln>
          <a:effectLs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800" dirty="0">
                <a:solidFill>
                  <a:schemeClr val="tx1"/>
                </a:solidFill>
              </a:rPr>
              <a:t>nostalgia</a:t>
            </a:r>
          </a:p>
        </p:txBody>
      </p:sp>
      <p:sp>
        <p:nvSpPr>
          <p:cNvPr id="1573962" name="Rectangle 74"/>
          <p:cNvSpPr>
            <a:spLocks noChangeArrowheads="1"/>
          </p:cNvSpPr>
          <p:nvPr/>
        </p:nvSpPr>
        <p:spPr bwMode="auto">
          <a:xfrm>
            <a:off x="4994776" y="6011240"/>
            <a:ext cx="3377064" cy="528638"/>
          </a:xfrm>
          <a:prstGeom prst="rect">
            <a:avLst/>
          </a:prstGeom>
          <a:solidFill>
            <a:srgbClr val="FFCCCC">
              <a:alpha val="74510"/>
            </a:srgbClr>
          </a:solidFill>
          <a:ln w="9525" algn="ctr">
            <a:solidFill>
              <a:srgbClr val="FFFF00"/>
            </a:solidFill>
            <a:miter lim="800000"/>
            <a:headEnd/>
            <a:tailEnd/>
          </a:ln>
          <a:effectLs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800" dirty="0" smtClean="0">
                <a:solidFill>
                  <a:schemeClr val="tx1"/>
                </a:solidFill>
              </a:rPr>
              <a:t>who </a:t>
            </a:r>
            <a:r>
              <a:rPr lang="en-US" altLang="zh-CN" sz="2800" dirty="0">
                <a:solidFill>
                  <a:schemeClr val="tx1"/>
                </a:solidFill>
              </a:rPr>
              <a:t>we are </a:t>
            </a:r>
            <a:r>
              <a:rPr lang="en-US" altLang="zh-CN" sz="2800" dirty="0">
                <a:solidFill>
                  <a:srgbClr val="C00000"/>
                </a:solidFill>
              </a:rPr>
              <a:t>today</a:t>
            </a:r>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37" name="图片 36"/>
          <p:cNvPicPr>
            <a:picLocks noChangeAspect="1"/>
          </p:cNvPicPr>
          <p:nvPr/>
        </p:nvPicPr>
        <p:blipFill>
          <a:blip r:embed="rId4"/>
          <a:stretch>
            <a:fillRect/>
          </a:stretch>
        </p:blipFill>
        <p:spPr>
          <a:xfrm>
            <a:off x="2307264" y="0"/>
            <a:ext cx="9884735" cy="1577591"/>
          </a:xfrm>
          <a:prstGeom prst="rect">
            <a:avLst/>
          </a:prstGeom>
        </p:spPr>
      </p:pic>
      <p:sp>
        <p:nvSpPr>
          <p:cNvPr id="38"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Text Organization</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graphicFrame>
        <p:nvGraphicFramePr>
          <p:cNvPr id="31" name="图示 30"/>
          <p:cNvGraphicFramePr/>
          <p:nvPr>
            <p:extLst>
              <p:ext uri="{D42A27DB-BD31-4B8C-83A1-F6EECF244321}">
                <p14:modId xmlns:p14="http://schemas.microsoft.com/office/powerpoint/2010/main" val="2989764990"/>
              </p:ext>
            </p:extLst>
          </p:nvPr>
        </p:nvGraphicFramePr>
        <p:xfrm>
          <a:off x="891802" y="1561567"/>
          <a:ext cx="6452072" cy="16747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3" name="文本框 32"/>
          <p:cNvSpPr txBox="1"/>
          <p:nvPr/>
        </p:nvSpPr>
        <p:spPr>
          <a:xfrm>
            <a:off x="130273" y="2025652"/>
            <a:ext cx="2763520" cy="707886"/>
          </a:xfrm>
          <a:prstGeom prst="rect">
            <a:avLst/>
          </a:prstGeom>
          <a:noFill/>
        </p:spPr>
        <p:txBody>
          <a:bodyPr wrap="square" rtlCol="0">
            <a:spAutoFit/>
          </a:bodyPr>
          <a:lstStyle/>
          <a:p>
            <a:r>
              <a:rPr lang="en-US" altLang="zh-CN" sz="4000" b="1" dirty="0" smtClean="0">
                <a:solidFill>
                  <a:schemeClr val="accent1">
                    <a:lumMod val="50000"/>
                  </a:schemeClr>
                </a:solidFill>
              </a:rPr>
              <a:t>Clothes</a:t>
            </a:r>
            <a:r>
              <a:rPr lang="en-US" altLang="zh-CN" sz="3200" b="1" dirty="0" smtClean="0">
                <a:solidFill>
                  <a:schemeClr val="accent1">
                    <a:lumMod val="50000"/>
                  </a:schemeClr>
                </a:solidFill>
              </a:rPr>
              <a:t> </a:t>
            </a:r>
            <a:endParaRPr lang="zh-CN" altLang="en-US" sz="3200" b="1" dirty="0">
              <a:solidFill>
                <a:schemeClr val="accent1">
                  <a:lumMod val="50000"/>
                </a:schemeClr>
              </a:solidFill>
            </a:endParaRPr>
          </a:p>
        </p:txBody>
      </p:sp>
      <p:pic>
        <p:nvPicPr>
          <p:cNvPr id="2" name="图片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1802" y="3127001"/>
            <a:ext cx="2476500" cy="1847850"/>
          </a:xfrm>
          <a:prstGeom prst="rect">
            <a:avLst/>
          </a:prstGeom>
        </p:spPr>
      </p:pic>
      <p:sp>
        <p:nvSpPr>
          <p:cNvPr id="4" name="文本框 3"/>
          <p:cNvSpPr txBox="1"/>
          <p:nvPr/>
        </p:nvSpPr>
        <p:spPr>
          <a:xfrm>
            <a:off x="3663379" y="3994193"/>
            <a:ext cx="1036320" cy="1323439"/>
          </a:xfrm>
          <a:prstGeom prst="rect">
            <a:avLst/>
          </a:prstGeom>
          <a:noFill/>
        </p:spPr>
        <p:txBody>
          <a:bodyPr wrap="square" rtlCol="0">
            <a:spAutoFit/>
          </a:bodyPr>
          <a:lstStyle/>
          <a:p>
            <a:r>
              <a:rPr lang="en-US" altLang="zh-CN" sz="8000" b="1" dirty="0" smtClean="0">
                <a:latin typeface="Vivaldi" panose="03020602050506090804" pitchFamily="66" charset="0"/>
              </a:rPr>
              <a:t>of</a:t>
            </a:r>
            <a:endParaRPr lang="zh-CN" altLang="en-US" sz="8000" b="1" dirty="0">
              <a:latin typeface="Vivaldi" panose="03020602050506090804" pitchFamily="66" charset="0"/>
            </a:endParaRPr>
          </a:p>
        </p:txBody>
      </p:sp>
      <p:pic>
        <p:nvPicPr>
          <p:cNvPr id="27" name="图片 26"/>
          <p:cNvPicPr>
            <a:picLocks noChangeAspect="1"/>
          </p:cNvPicPr>
          <p:nvPr/>
        </p:nvPicPr>
        <p:blipFill>
          <a:blip r:embed="rId11"/>
          <a:stretch>
            <a:fillRect/>
          </a:stretch>
        </p:blipFill>
        <p:spPr>
          <a:xfrm>
            <a:off x="8371840" y="2685038"/>
            <a:ext cx="3127487" cy="3287002"/>
          </a:xfrm>
          <a:prstGeom prst="rect">
            <a:avLst/>
          </a:prstGeom>
        </p:spPr>
      </p:pic>
    </p:spTree>
    <p:extLst>
      <p:ext uri="{BB962C8B-B14F-4D97-AF65-F5344CB8AC3E}">
        <p14:creationId xmlns:p14="http://schemas.microsoft.com/office/powerpoint/2010/main" val="28043562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73958"/>
                                        </p:tgtEl>
                                        <p:attrNameLst>
                                          <p:attrName>style.visibility</p:attrName>
                                        </p:attrNameLst>
                                      </p:cBhvr>
                                      <p:to>
                                        <p:strVal val="visible"/>
                                      </p:to>
                                    </p:set>
                                    <p:anim calcmode="lin" valueType="num">
                                      <p:cBhvr additive="base">
                                        <p:cTn id="33" dur="500" fill="hold"/>
                                        <p:tgtEl>
                                          <p:spTgt spid="1573958"/>
                                        </p:tgtEl>
                                        <p:attrNameLst>
                                          <p:attrName>ppt_x</p:attrName>
                                        </p:attrNameLst>
                                      </p:cBhvr>
                                      <p:tavLst>
                                        <p:tav tm="0">
                                          <p:val>
                                            <p:strVal val="#ppt_x"/>
                                          </p:val>
                                        </p:tav>
                                        <p:tav tm="100000">
                                          <p:val>
                                            <p:strVal val="#ppt_x"/>
                                          </p:val>
                                        </p:tav>
                                      </p:tavLst>
                                    </p:anim>
                                    <p:anim calcmode="lin" valueType="num">
                                      <p:cBhvr additive="base">
                                        <p:cTn id="34" dur="500" fill="hold"/>
                                        <p:tgtEl>
                                          <p:spTgt spid="157395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73959"/>
                                        </p:tgtEl>
                                        <p:attrNameLst>
                                          <p:attrName>style.visibility</p:attrName>
                                        </p:attrNameLst>
                                      </p:cBhvr>
                                      <p:to>
                                        <p:strVal val="visible"/>
                                      </p:to>
                                    </p:set>
                                    <p:anim calcmode="lin" valueType="num">
                                      <p:cBhvr additive="base">
                                        <p:cTn id="39" dur="500" fill="hold"/>
                                        <p:tgtEl>
                                          <p:spTgt spid="1573959"/>
                                        </p:tgtEl>
                                        <p:attrNameLst>
                                          <p:attrName>ppt_x</p:attrName>
                                        </p:attrNameLst>
                                      </p:cBhvr>
                                      <p:tavLst>
                                        <p:tav tm="0">
                                          <p:val>
                                            <p:strVal val="#ppt_x"/>
                                          </p:val>
                                        </p:tav>
                                        <p:tav tm="100000">
                                          <p:val>
                                            <p:strVal val="#ppt_x"/>
                                          </p:val>
                                        </p:tav>
                                      </p:tavLst>
                                    </p:anim>
                                    <p:anim calcmode="lin" valueType="num">
                                      <p:cBhvr additive="base">
                                        <p:cTn id="40" dur="500" fill="hold"/>
                                        <p:tgtEl>
                                          <p:spTgt spid="157395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573960"/>
                                        </p:tgtEl>
                                        <p:attrNameLst>
                                          <p:attrName>style.visibility</p:attrName>
                                        </p:attrNameLst>
                                      </p:cBhvr>
                                      <p:to>
                                        <p:strVal val="visible"/>
                                      </p:to>
                                    </p:set>
                                    <p:anim calcmode="lin" valueType="num">
                                      <p:cBhvr additive="base">
                                        <p:cTn id="45" dur="500" fill="hold"/>
                                        <p:tgtEl>
                                          <p:spTgt spid="1573960"/>
                                        </p:tgtEl>
                                        <p:attrNameLst>
                                          <p:attrName>ppt_x</p:attrName>
                                        </p:attrNameLst>
                                      </p:cBhvr>
                                      <p:tavLst>
                                        <p:tav tm="0">
                                          <p:val>
                                            <p:strVal val="#ppt_x"/>
                                          </p:val>
                                        </p:tav>
                                        <p:tav tm="100000">
                                          <p:val>
                                            <p:strVal val="#ppt_x"/>
                                          </p:val>
                                        </p:tav>
                                      </p:tavLst>
                                    </p:anim>
                                    <p:anim calcmode="lin" valueType="num">
                                      <p:cBhvr additive="base">
                                        <p:cTn id="46" dur="500" fill="hold"/>
                                        <p:tgtEl>
                                          <p:spTgt spid="157396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573961"/>
                                        </p:tgtEl>
                                        <p:attrNameLst>
                                          <p:attrName>style.visibility</p:attrName>
                                        </p:attrNameLst>
                                      </p:cBhvr>
                                      <p:to>
                                        <p:strVal val="visible"/>
                                      </p:to>
                                    </p:set>
                                    <p:anim calcmode="lin" valueType="num">
                                      <p:cBhvr additive="base">
                                        <p:cTn id="51" dur="500" fill="hold"/>
                                        <p:tgtEl>
                                          <p:spTgt spid="1573961"/>
                                        </p:tgtEl>
                                        <p:attrNameLst>
                                          <p:attrName>ppt_x</p:attrName>
                                        </p:attrNameLst>
                                      </p:cBhvr>
                                      <p:tavLst>
                                        <p:tav tm="0">
                                          <p:val>
                                            <p:strVal val="#ppt_x"/>
                                          </p:val>
                                        </p:tav>
                                        <p:tav tm="100000">
                                          <p:val>
                                            <p:strVal val="#ppt_x"/>
                                          </p:val>
                                        </p:tav>
                                      </p:tavLst>
                                    </p:anim>
                                    <p:anim calcmode="lin" valueType="num">
                                      <p:cBhvr additive="base">
                                        <p:cTn id="52" dur="500" fill="hold"/>
                                        <p:tgtEl>
                                          <p:spTgt spid="157396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573962"/>
                                        </p:tgtEl>
                                        <p:attrNameLst>
                                          <p:attrName>style.visibility</p:attrName>
                                        </p:attrNameLst>
                                      </p:cBhvr>
                                      <p:to>
                                        <p:strVal val="visible"/>
                                      </p:to>
                                    </p:set>
                                    <p:anim calcmode="lin" valueType="num">
                                      <p:cBhvr additive="base">
                                        <p:cTn id="57" dur="500" fill="hold"/>
                                        <p:tgtEl>
                                          <p:spTgt spid="1573962"/>
                                        </p:tgtEl>
                                        <p:attrNameLst>
                                          <p:attrName>ppt_x</p:attrName>
                                        </p:attrNameLst>
                                      </p:cBhvr>
                                      <p:tavLst>
                                        <p:tav tm="0">
                                          <p:val>
                                            <p:strVal val="#ppt_x"/>
                                          </p:val>
                                        </p:tav>
                                        <p:tav tm="100000">
                                          <p:val>
                                            <p:strVal val="#ppt_x"/>
                                          </p:val>
                                        </p:tav>
                                      </p:tavLst>
                                    </p:anim>
                                    <p:anim calcmode="lin" valueType="num">
                                      <p:cBhvr additive="base">
                                        <p:cTn id="58" dur="500" fill="hold"/>
                                        <p:tgtEl>
                                          <p:spTgt spid="15739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3958" grpId="0" animBg="1"/>
      <p:bldP spid="1573959" grpId="0" animBg="1"/>
      <p:bldP spid="1573960" grpId="0" animBg="1"/>
      <p:bldP spid="1573961" grpId="0" animBg="1"/>
      <p:bldP spid="1573962" grpId="0" animBg="1"/>
      <p:bldP spid="3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9" name="图片 8"/>
          <p:cNvPicPr>
            <a:picLocks noChangeAspect="1"/>
          </p:cNvPicPr>
          <p:nvPr/>
        </p:nvPicPr>
        <p:blipFill>
          <a:blip r:embed="rId5"/>
          <a:stretch>
            <a:fillRect/>
          </a:stretch>
        </p:blipFill>
        <p:spPr>
          <a:xfrm>
            <a:off x="2307264" y="0"/>
            <a:ext cx="9884735" cy="1577591"/>
          </a:xfrm>
          <a:prstGeom prst="rect">
            <a:avLst/>
          </a:prstGeom>
        </p:spPr>
      </p:pic>
      <p:sp>
        <p:nvSpPr>
          <p:cNvPr id="12" name="内容占位符 11"/>
          <p:cNvSpPr>
            <a:spLocks noGrp="1"/>
          </p:cNvSpPr>
          <p:nvPr>
            <p:ph idx="1"/>
          </p:nvPr>
        </p:nvSpPr>
        <p:spPr>
          <a:xfrm>
            <a:off x="2413861" y="2780218"/>
            <a:ext cx="5162596" cy="4351338"/>
          </a:xfrm>
        </p:spPr>
        <p:txBody>
          <a:bodyPr>
            <a:normAutofit fontScale="92500" lnSpcReduction="20000"/>
          </a:bodyPr>
          <a:lstStyle/>
          <a:p>
            <a:pPr marL="0" indent="0">
              <a:buNone/>
            </a:pPr>
            <a:r>
              <a:rPr lang="en-US" altLang="zh-CN" dirty="0" smtClean="0"/>
              <a:t>1. have ants in one’s pants</a:t>
            </a:r>
          </a:p>
          <a:p>
            <a:pPr marL="0" indent="0">
              <a:buNone/>
            </a:pPr>
            <a:r>
              <a:rPr lang="en-US" altLang="zh-CN" dirty="0" smtClean="0"/>
              <a:t>2. wear the pants in the family</a:t>
            </a:r>
          </a:p>
          <a:p>
            <a:pPr marL="0" indent="0">
              <a:buNone/>
            </a:pPr>
            <a:r>
              <a:rPr lang="en-US" altLang="zh-CN" dirty="0" smtClean="0"/>
              <a:t>3. burn a hole in one’s pocket </a:t>
            </a:r>
          </a:p>
          <a:p>
            <a:pPr marL="0" indent="0">
              <a:buNone/>
            </a:pPr>
            <a:r>
              <a:rPr lang="en-US" altLang="zh-CN" dirty="0" smtClean="0"/>
              <a:t>4. tighten one’s belt</a:t>
            </a:r>
          </a:p>
          <a:p>
            <a:pPr marL="0" indent="0">
              <a:buNone/>
            </a:pPr>
            <a:r>
              <a:rPr lang="en-US" altLang="zh-CN" dirty="0" smtClean="0"/>
              <a:t>5. take one’s hat off to sb.</a:t>
            </a:r>
          </a:p>
          <a:p>
            <a:pPr marL="0" indent="0">
              <a:buNone/>
            </a:pPr>
            <a:r>
              <a:rPr lang="en-US" altLang="zh-CN" dirty="0" smtClean="0"/>
              <a:t>6. sb. is too big for his boots </a:t>
            </a:r>
          </a:p>
          <a:p>
            <a:pPr marL="0" indent="0">
              <a:buNone/>
            </a:pPr>
            <a:r>
              <a:rPr lang="en-US" altLang="zh-CN" dirty="0" smtClean="0"/>
              <a:t>7. sb. is a stuffed shirt</a:t>
            </a:r>
          </a:p>
          <a:p>
            <a:pPr marL="0" indent="0">
              <a:buNone/>
            </a:pPr>
            <a:r>
              <a:rPr lang="en-US" altLang="zh-CN" dirty="0" smtClean="0"/>
              <a:t>8. wear one’s heart on the sleeve</a:t>
            </a:r>
          </a:p>
          <a:p>
            <a:pPr marL="0" indent="0">
              <a:buNone/>
            </a:pPr>
            <a:r>
              <a:rPr lang="en-US" altLang="zh-CN" dirty="0" smtClean="0"/>
              <a:t>9. lost one’s shirt</a:t>
            </a:r>
          </a:p>
          <a:p>
            <a:pPr marL="0" indent="0">
              <a:buNone/>
            </a:pPr>
            <a:r>
              <a:rPr lang="en-US" altLang="zh-CN" dirty="0" smtClean="0"/>
              <a:t>10. roll up one’s sleeves</a:t>
            </a:r>
          </a:p>
          <a:p>
            <a:endParaRPr lang="zh-CN" altLang="en-US" dirty="0"/>
          </a:p>
        </p:txBody>
      </p:sp>
      <p:sp>
        <p:nvSpPr>
          <p:cNvPr id="11"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14" name="矩形 13"/>
          <p:cNvSpPr/>
          <p:nvPr/>
        </p:nvSpPr>
        <p:spPr>
          <a:xfrm>
            <a:off x="335783" y="1695722"/>
            <a:ext cx="11189676" cy="1255728"/>
          </a:xfrm>
          <a:prstGeom prst="rect">
            <a:avLst/>
          </a:prstGeom>
        </p:spPr>
        <p:txBody>
          <a:bodyPr wrap="square">
            <a:spAutoFit/>
          </a:bodyPr>
          <a:lstStyle/>
          <a:p>
            <a:pPr marL="0" lvl="2" algn="just">
              <a:lnSpc>
                <a:spcPct val="90000"/>
              </a:lnSpc>
            </a:pPr>
            <a:r>
              <a:rPr lang="en-US" altLang="zh-CN" sz="2800" b="1" dirty="0" smtClean="0"/>
              <a:t>Listen to a passage which contains many idiomatical expressions on clothing. Take notes while listening and explain the following idioms in English. </a:t>
            </a:r>
            <a:endParaRPr lang="zh-CN" altLang="en-US" dirty="0"/>
          </a:p>
        </p:txBody>
      </p:sp>
      <p:pic>
        <p:nvPicPr>
          <p:cNvPr id="15" name="图片 14"/>
          <p:cNvPicPr>
            <a:picLocks noChangeAspect="1"/>
          </p:cNvPicPr>
          <p:nvPr/>
        </p:nvPicPr>
        <p:blipFill>
          <a:blip r:embed="rId6"/>
          <a:stretch>
            <a:fillRect/>
          </a:stretch>
        </p:blipFill>
        <p:spPr>
          <a:xfrm>
            <a:off x="8667541" y="2963549"/>
            <a:ext cx="2686259" cy="3500002"/>
          </a:xfrm>
          <a:prstGeom prst="rect">
            <a:avLst/>
          </a:prstGeom>
        </p:spPr>
      </p:pic>
      <p:pic>
        <p:nvPicPr>
          <p:cNvPr id="2" name="warmup">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12880" y="1917186"/>
            <a:ext cx="406400" cy="406400"/>
          </a:xfrm>
          <a:prstGeom prst="rect">
            <a:avLst/>
          </a:prstGeom>
        </p:spPr>
      </p:pic>
    </p:spTree>
    <p:extLst>
      <p:ext uri="{BB962C8B-B14F-4D97-AF65-F5344CB8AC3E}">
        <p14:creationId xmlns:p14="http://schemas.microsoft.com/office/powerpoint/2010/main" val="361280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up)">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wipe(up)">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wipe(up)">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up)">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wipe(up)">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wipe(up)">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wipe(up)">
                                      <p:cBhvr>
                                        <p:cTn id="42" dur="500"/>
                                        <p:tgtEl>
                                          <p:spTgt spid="1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Effect transition="in" filter="wipe(up)">
                                      <p:cBhvr>
                                        <p:cTn id="47" dur="500"/>
                                        <p:tgtEl>
                                          <p:spTgt spid="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xEl>
                                              <p:pRg st="9" end="9"/>
                                            </p:txEl>
                                          </p:spTgt>
                                        </p:tgtEl>
                                        <p:attrNameLst>
                                          <p:attrName>style.visibility</p:attrName>
                                        </p:attrNameLst>
                                      </p:cBhvr>
                                      <p:to>
                                        <p:strVal val="visible"/>
                                      </p:to>
                                    </p:set>
                                    <p:animEffect transition="in" filter="wipe(up)">
                                      <p:cBhvr>
                                        <p:cTn id="52"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3" restart="whenNotActive" fill="hold" evtFilter="cancelBubble" nodeType="interactiveSeq">
                <p:stCondLst>
                  <p:cond evt="onClick" delay="0">
                    <p:tgtEl>
                      <p:spTgt spid="2"/>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146938" fill="hold"/>
                                        <p:tgtEl>
                                          <p:spTgt spid="2"/>
                                        </p:tgtEl>
                                      </p:cBhvr>
                                    </p:cmd>
                                  </p:childTnLst>
                                </p:cTn>
                              </p:par>
                            </p:childTnLst>
                          </p:cTn>
                        </p:par>
                      </p:childTnLst>
                    </p:cTn>
                  </p:par>
                </p:childTnLst>
              </p:cTn>
              <p:nextCondLst>
                <p:cond evt="onClick" delay="0">
                  <p:tgtEl>
                    <p:spTgt spid="2"/>
                  </p:tgtEl>
                </p:cond>
              </p:nextCondLst>
            </p:seq>
            <p:audio>
              <p:cMediaNode vol="80000">
                <p:cTn id="58" fill="hold" display="0">
                  <p:stCondLst>
                    <p:cond delay="indefinite"/>
                  </p:stCondLst>
                  <p:endCondLst>
                    <p:cond evt="onStopAudio" delay="0">
                      <p:tgtEl>
                        <p:sldTgt/>
                      </p:tgtEl>
                    </p:cond>
                  </p:endCondLst>
                </p:cTn>
                <p:tgtEl>
                  <p:spTgt spid="2"/>
                </p:tgtEl>
              </p:cMediaNode>
            </p:audio>
          </p:childTnLst>
        </p:cTn>
      </p:par>
    </p:tnLst>
    <p:bldLst>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9" name="Rectangle 2"/>
          <p:cNvSpPr>
            <a:spLocks noGrp="1" noChangeAspect="1"/>
          </p:cNvSpPr>
          <p:nvPr>
            <p:ph type="title"/>
          </p:nvPr>
        </p:nvSpPr>
        <p:spPr>
          <a:xfrm>
            <a:off x="3795713" y="1371459"/>
            <a:ext cx="8229600" cy="1143000"/>
          </a:xfrm>
          <a:noFill/>
        </p:spPr>
        <p:txBody>
          <a:bodyPr/>
          <a:lstStyle/>
          <a:p>
            <a:r>
              <a:rPr lang="en-US" altLang="zh-CN" b="1" dirty="0" err="1" smtClean="0"/>
              <a:t>Summarising</a:t>
            </a:r>
            <a:endParaRPr lang="zh-CN" altLang="en-US" b="1" dirty="0" smtClean="0"/>
          </a:p>
        </p:txBody>
      </p:sp>
      <p:sp>
        <p:nvSpPr>
          <p:cNvPr id="41990" name="Rectangle 3"/>
          <p:cNvSpPr>
            <a:spLocks noGrp="1" noChangeAspect="1"/>
          </p:cNvSpPr>
          <p:nvPr>
            <p:ph type="body" idx="1"/>
          </p:nvPr>
        </p:nvSpPr>
        <p:spPr>
          <a:xfrm>
            <a:off x="565538" y="2347526"/>
            <a:ext cx="11270862" cy="4351338"/>
          </a:xfrm>
          <a:noFill/>
        </p:spPr>
        <p:txBody>
          <a:bodyPr>
            <a:normAutofit fontScale="92500"/>
          </a:bodyPr>
          <a:lstStyle/>
          <a:p>
            <a:pPr marL="0" indent="0">
              <a:buNone/>
            </a:pPr>
            <a:r>
              <a:rPr lang="en-US" altLang="zh-CN" b="1" dirty="0" err="1"/>
              <a:t>S</a:t>
            </a:r>
            <a:r>
              <a:rPr lang="en-US" altLang="zh-CN" b="1" dirty="0" err="1" smtClean="0"/>
              <a:t>ummarise</a:t>
            </a:r>
            <a:r>
              <a:rPr lang="en-US" altLang="zh-CN" b="1" dirty="0" smtClean="0"/>
              <a:t> the text by filling in the blanks.</a:t>
            </a:r>
            <a:r>
              <a:rPr lang="en-US" altLang="zh-CN" b="1" dirty="0" smtClean="0">
                <a:solidFill>
                  <a:schemeClr val="tx2"/>
                </a:solidFill>
              </a:rPr>
              <a:t> </a:t>
            </a:r>
          </a:p>
          <a:p>
            <a:pPr marL="0" indent="0">
              <a:buNone/>
            </a:pPr>
            <a:r>
              <a:rPr lang="en-US" altLang="zh-CN" sz="2400" dirty="0" smtClean="0">
                <a:solidFill>
                  <a:schemeClr val="tx2"/>
                </a:solidFill>
              </a:rPr>
              <a:t>         </a:t>
            </a:r>
            <a:r>
              <a:rPr lang="en-US" altLang="zh-CN" sz="2400" dirty="0" smtClean="0"/>
              <a:t>Clothes </a:t>
            </a:r>
            <a:r>
              <a:rPr lang="en-US" altLang="zh-CN" sz="2400" dirty="0"/>
              <a:t>serve different functions. My father’s old battle jacket is a ______________ of historical event, D-Day. </a:t>
            </a:r>
          </a:p>
          <a:p>
            <a:pPr marL="0" indent="0">
              <a:buNone/>
            </a:pPr>
            <a:r>
              <a:rPr lang="en-US" altLang="zh-CN" sz="2400" dirty="0" smtClean="0"/>
              <a:t>         Originally</a:t>
            </a:r>
            <a:r>
              <a:rPr lang="en-US" altLang="zh-CN" sz="2400" dirty="0"/>
              <a:t>, the clothes are purely functional</a:t>
            </a:r>
            <a:r>
              <a:rPr lang="en-US" altLang="zh-CN" sz="2400" dirty="0">
                <a:solidFill>
                  <a:schemeClr val="tx2"/>
                </a:solidFill>
              </a:rPr>
              <a:t>. </a:t>
            </a:r>
          </a:p>
          <a:p>
            <a:pPr marL="0" indent="0">
              <a:buNone/>
            </a:pPr>
            <a:r>
              <a:rPr lang="en-US" altLang="zh-CN" sz="2400" dirty="0" smtClean="0"/>
              <a:t>         However</a:t>
            </a:r>
            <a:r>
              <a:rPr lang="en-US" altLang="zh-CN" sz="2400" dirty="0"/>
              <a:t>,</a:t>
            </a:r>
            <a:r>
              <a:rPr lang="en-US" altLang="zh-CN" sz="2400" dirty="0">
                <a:solidFill>
                  <a:schemeClr val="tx2"/>
                </a:solidFill>
              </a:rPr>
              <a:t> </a:t>
            </a:r>
            <a:r>
              <a:rPr lang="en-US" altLang="zh-CN" sz="2400" dirty="0"/>
              <a:t>till today we have to make choices: dressing for comfort or dressing for fashion. ______________ dress for fashion at the ______________ of comfort and practicality. What’s worse, they may end up as fashion ______________.  </a:t>
            </a:r>
            <a:endParaRPr lang="en-US" altLang="zh-CN" sz="2400" dirty="0" smtClean="0"/>
          </a:p>
          <a:p>
            <a:pPr marL="0" indent="0">
              <a:lnSpc>
                <a:spcPct val="115000"/>
              </a:lnSpc>
              <a:buNone/>
            </a:pPr>
            <a:r>
              <a:rPr lang="en-US" altLang="zh-CN" sz="2400" dirty="0" smtClean="0"/>
              <a:t>         Some </a:t>
            </a:r>
            <a:r>
              <a:rPr lang="en-US" altLang="zh-CN" sz="2400" dirty="0"/>
              <a:t>people choose clothes to impress others. Anyway, fashion can express our ___________ and also give a sense of occasions. </a:t>
            </a:r>
          </a:p>
          <a:p>
            <a:pPr marL="0" indent="0">
              <a:buNone/>
            </a:pPr>
            <a:r>
              <a:rPr lang="en-US" altLang="en-US" sz="2400" dirty="0" smtClean="0"/>
              <a:t>         </a:t>
            </a:r>
            <a:r>
              <a:rPr lang="en-US" altLang="en-US" sz="2400" dirty="0" smtClean="0">
                <a:ea typeface="宋体" panose="02010600030101010101" pitchFamily="2" charset="-122"/>
              </a:rPr>
              <a:t>Our </a:t>
            </a:r>
            <a:r>
              <a:rPr lang="en-US" altLang="en-US" sz="2400" dirty="0">
                <a:ea typeface="宋体" panose="02010600030101010101" pitchFamily="2" charset="-122"/>
              </a:rPr>
              <a:t>clothes are indicative of our lives,</a:t>
            </a:r>
            <a:r>
              <a:rPr lang="en-US" altLang="zh-CN" sz="2400" dirty="0"/>
              <a:t> </a:t>
            </a:r>
            <a:r>
              <a:rPr lang="en-US" altLang="en-US" sz="2400" dirty="0">
                <a:ea typeface="宋体" panose="02010600030101010101" pitchFamily="2" charset="-122"/>
              </a:rPr>
              <a:t>the events,</a:t>
            </a:r>
            <a:r>
              <a:rPr lang="en-US" altLang="zh-CN" sz="2400" dirty="0"/>
              <a:t> </a:t>
            </a:r>
            <a:r>
              <a:rPr lang="en-US" altLang="en-US" sz="2400" dirty="0">
                <a:ea typeface="宋体" panose="02010600030101010101" pitchFamily="2" charset="-122"/>
              </a:rPr>
              <a:t>the emotions,</a:t>
            </a:r>
            <a:r>
              <a:rPr lang="en-US" altLang="zh-CN" sz="2400" dirty="0"/>
              <a:t> </a:t>
            </a:r>
            <a:r>
              <a:rPr lang="en-US" altLang="en-US" sz="2400" dirty="0">
                <a:ea typeface="宋体" panose="02010600030101010101" pitchFamily="2" charset="-122"/>
              </a:rPr>
              <a:t>the sense of </a:t>
            </a:r>
            <a:r>
              <a:rPr lang="en-US" altLang="zh-CN" sz="2400" dirty="0"/>
              <a:t>__________</a:t>
            </a:r>
            <a:r>
              <a:rPr lang="en-US" altLang="en-US" sz="2400" dirty="0">
                <a:ea typeface="宋体" panose="02010600030101010101" pitchFamily="2" charset="-122"/>
              </a:rPr>
              <a:t> for yesterday’s</a:t>
            </a:r>
            <a:r>
              <a:rPr lang="en-US" altLang="zh-CN" sz="2400" dirty="0"/>
              <a:t> </a:t>
            </a:r>
            <a:r>
              <a:rPr lang="en-US" altLang="en-US" sz="2400" dirty="0">
                <a:ea typeface="宋体" panose="02010600030101010101" pitchFamily="2" charset="-122"/>
              </a:rPr>
              <a:t>innocence and the</a:t>
            </a:r>
            <a:r>
              <a:rPr lang="en-US" altLang="zh-CN" sz="2400" dirty="0"/>
              <a:t> </a:t>
            </a:r>
            <a:r>
              <a:rPr lang="en-US" altLang="en-US" sz="2400" dirty="0">
                <a:ea typeface="宋体" panose="02010600030101010101" pitchFamily="2" charset="-122"/>
              </a:rPr>
              <a:t>chastening,</a:t>
            </a:r>
            <a:r>
              <a:rPr lang="en-US" altLang="zh-CN" sz="2400" dirty="0"/>
              <a:t> ______________</a:t>
            </a:r>
            <a:r>
              <a:rPr lang="en-US" altLang="en-US" sz="2400" dirty="0">
                <a:ea typeface="宋体" panose="02010600030101010101" pitchFamily="2" charset="-122"/>
              </a:rPr>
              <a:t> reminder of</a:t>
            </a:r>
            <a:r>
              <a:rPr lang="en-US" altLang="zh-CN" sz="2400" dirty="0"/>
              <a:t> </a:t>
            </a:r>
            <a:r>
              <a:rPr lang="en-US" altLang="en-US" sz="2400" dirty="0">
                <a:ea typeface="宋体" panose="02010600030101010101" pitchFamily="2" charset="-122"/>
              </a:rPr>
              <a:t>who we are today.</a:t>
            </a:r>
            <a:endParaRPr lang="zh-CN" altLang="en-US" sz="2400" dirty="0"/>
          </a:p>
        </p:txBody>
      </p:sp>
      <p:sp>
        <p:nvSpPr>
          <p:cNvPr id="632867" name="Rectangle 35"/>
          <p:cNvSpPr>
            <a:spLocks noChangeAspect="1" noChangeArrowheads="1"/>
          </p:cNvSpPr>
          <p:nvPr/>
        </p:nvSpPr>
        <p:spPr bwMode="auto">
          <a:xfrm>
            <a:off x="8934944" y="2798499"/>
            <a:ext cx="15247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dirty="0">
                <a:solidFill>
                  <a:srgbClr val="FF0000"/>
                </a:solidFill>
              </a:rPr>
              <a:t>reminder</a:t>
            </a:r>
            <a:endParaRPr lang="zh-CN" altLang="en-US" sz="2400" dirty="0">
              <a:solidFill>
                <a:srgbClr val="FF0000"/>
              </a:solidFill>
            </a:endParaRPr>
          </a:p>
        </p:txBody>
      </p:sp>
      <p:sp>
        <p:nvSpPr>
          <p:cNvPr id="632868" name="Rectangle 36"/>
          <p:cNvSpPr>
            <a:spLocks noChangeAspect="1" noChangeArrowheads="1"/>
          </p:cNvSpPr>
          <p:nvPr/>
        </p:nvSpPr>
        <p:spPr bwMode="auto">
          <a:xfrm>
            <a:off x="682618" y="4218395"/>
            <a:ext cx="20361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dirty="0" err="1">
                <a:solidFill>
                  <a:srgbClr val="FF0000"/>
                </a:solidFill>
              </a:rPr>
              <a:t>Fashionistas</a:t>
            </a:r>
            <a:r>
              <a:rPr lang="en-US" altLang="zh-CN" sz="2400" dirty="0">
                <a:solidFill>
                  <a:srgbClr val="FF0000"/>
                </a:solidFill>
              </a:rPr>
              <a:t> </a:t>
            </a:r>
            <a:endParaRPr lang="zh-CN" altLang="en-US" sz="2400" dirty="0">
              <a:solidFill>
                <a:srgbClr val="FF0000"/>
              </a:solidFill>
            </a:endParaRPr>
          </a:p>
        </p:txBody>
      </p:sp>
      <p:sp>
        <p:nvSpPr>
          <p:cNvPr id="632874" name="Rectangle 42"/>
          <p:cNvSpPr>
            <a:spLocks noChangeAspect="1" noChangeArrowheads="1"/>
          </p:cNvSpPr>
          <p:nvPr/>
        </p:nvSpPr>
        <p:spPr bwMode="auto">
          <a:xfrm>
            <a:off x="5613872" y="4218394"/>
            <a:ext cx="15584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dirty="0">
                <a:solidFill>
                  <a:srgbClr val="FF0000"/>
                </a:solidFill>
              </a:rPr>
              <a:t>expense </a:t>
            </a:r>
            <a:endParaRPr lang="zh-CN" altLang="en-US" sz="2400" dirty="0">
              <a:solidFill>
                <a:srgbClr val="FF0000"/>
              </a:solidFill>
            </a:endParaRPr>
          </a:p>
        </p:txBody>
      </p:sp>
      <p:sp>
        <p:nvSpPr>
          <p:cNvPr id="632876" name="Rectangle 44"/>
          <p:cNvSpPr>
            <a:spLocks noChangeAspect="1" noChangeArrowheads="1"/>
          </p:cNvSpPr>
          <p:nvPr/>
        </p:nvSpPr>
        <p:spPr bwMode="auto">
          <a:xfrm>
            <a:off x="4954266" y="4523195"/>
            <a:ext cx="1319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dirty="0">
                <a:solidFill>
                  <a:srgbClr val="FF0000"/>
                </a:solidFill>
              </a:rPr>
              <a:t>victims </a:t>
            </a:r>
            <a:endParaRPr lang="zh-CN" altLang="en-US" sz="2400" dirty="0">
              <a:solidFill>
                <a:srgbClr val="FF0000"/>
              </a:solidFill>
            </a:endParaRPr>
          </a:p>
        </p:txBody>
      </p:sp>
      <p:pic>
        <p:nvPicPr>
          <p:cNvPr id="17" name="图片 16">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8" name="图片 17"/>
          <p:cNvPicPr>
            <a:picLocks noChangeAspect="1"/>
          </p:cNvPicPr>
          <p:nvPr/>
        </p:nvPicPr>
        <p:blipFill>
          <a:blip r:embed="rId4"/>
          <a:stretch>
            <a:fillRect/>
          </a:stretch>
        </p:blipFill>
        <p:spPr>
          <a:xfrm>
            <a:off x="2307265" y="-6211"/>
            <a:ext cx="9884735" cy="1577591"/>
          </a:xfrm>
          <a:prstGeom prst="rect">
            <a:avLst/>
          </a:prstGeom>
        </p:spPr>
      </p:pic>
      <p:sp>
        <p:nvSpPr>
          <p:cNvPr id="19"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smtClean="0">
                <a:solidFill>
                  <a:schemeClr val="accent1">
                    <a:lumMod val="20000"/>
                    <a:lumOff val="80000"/>
                  </a:schemeClr>
                </a:solidFill>
                <a:latin typeface="Malgun Gothic" panose="020B0503020000020004" pitchFamily="34" charset="-127"/>
                <a:ea typeface="Malgun Gothic" panose="020B0503020000020004" pitchFamily="34" charset="-127"/>
              </a:rPr>
              <a:t>Text Organization</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0" name="Rectangle 17"/>
          <p:cNvSpPr>
            <a:spLocks noChangeAspect="1" noChangeArrowheads="1"/>
          </p:cNvSpPr>
          <p:nvPr/>
        </p:nvSpPr>
        <p:spPr bwMode="auto">
          <a:xfrm>
            <a:off x="682618" y="5456206"/>
            <a:ext cx="15504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dirty="0">
                <a:solidFill>
                  <a:srgbClr val="FF0000"/>
                </a:solidFill>
              </a:rPr>
              <a:t>emotions</a:t>
            </a:r>
            <a:endParaRPr lang="zh-CN" altLang="en-US" sz="2400" dirty="0">
              <a:solidFill>
                <a:srgbClr val="FF0000"/>
              </a:solidFill>
            </a:endParaRPr>
          </a:p>
        </p:txBody>
      </p:sp>
      <p:sp>
        <p:nvSpPr>
          <p:cNvPr id="21" name="Rectangle 15"/>
          <p:cNvSpPr>
            <a:spLocks noChangeAspect="1" noChangeArrowheads="1"/>
          </p:cNvSpPr>
          <p:nvPr/>
        </p:nvSpPr>
        <p:spPr bwMode="auto">
          <a:xfrm>
            <a:off x="9975850" y="5839143"/>
            <a:ext cx="15520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dirty="0">
                <a:solidFill>
                  <a:srgbClr val="FF0000"/>
                </a:solidFill>
              </a:rPr>
              <a:t>nostalgia</a:t>
            </a:r>
            <a:endParaRPr lang="zh-CN" altLang="en-US" sz="2400" dirty="0">
              <a:solidFill>
                <a:srgbClr val="FF0000"/>
              </a:solidFill>
            </a:endParaRPr>
          </a:p>
        </p:txBody>
      </p:sp>
      <p:sp>
        <p:nvSpPr>
          <p:cNvPr id="22" name="Rectangle 16"/>
          <p:cNvSpPr>
            <a:spLocks noChangeAspect="1" noChangeArrowheads="1"/>
          </p:cNvSpPr>
          <p:nvPr/>
        </p:nvSpPr>
        <p:spPr bwMode="auto">
          <a:xfrm>
            <a:off x="6073775" y="6156535"/>
            <a:ext cx="15808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dirty="0">
                <a:solidFill>
                  <a:srgbClr val="FF0000"/>
                </a:solidFill>
              </a:rPr>
              <a:t>humbling</a:t>
            </a:r>
            <a:endParaRPr lang="zh-CN" altLang="en-US" sz="2400" dirty="0">
              <a:solidFill>
                <a:srgbClr val="FF0000"/>
              </a:solidFill>
            </a:endParaRPr>
          </a:p>
        </p:txBody>
      </p:sp>
    </p:spTree>
    <p:extLst>
      <p:ext uri="{BB962C8B-B14F-4D97-AF65-F5344CB8AC3E}">
        <p14:creationId xmlns:p14="http://schemas.microsoft.com/office/powerpoint/2010/main" val="17970089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28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28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28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67" grpId="0"/>
      <p:bldP spid="632868" grpId="0"/>
      <p:bldP spid="632874" grpId="0"/>
      <p:bldP spid="632876" grpId="0"/>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8" name="图片 27"/>
          <p:cNvPicPr>
            <a:picLocks noChangeAspect="1"/>
          </p:cNvPicPr>
          <p:nvPr/>
        </p:nvPicPr>
        <p:blipFill>
          <a:blip r:embed="rId4"/>
          <a:stretch>
            <a:fillRect/>
          </a:stretch>
        </p:blipFill>
        <p:spPr>
          <a:xfrm>
            <a:off x="2307264" y="0"/>
            <a:ext cx="9884735" cy="1577591"/>
          </a:xfrm>
          <a:prstGeom prst="rect">
            <a:avLst/>
          </a:prstGeom>
        </p:spPr>
      </p:pic>
      <p:sp>
        <p:nvSpPr>
          <p:cNvPr id="29"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Cultural Notes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18" name="Picture 56" descr="908fa0ec08fa513dd14061f73f6d55fbb2fbd935"/>
          <p:cNvPicPr>
            <a:picLocks noChangeAspect="1" noChangeArrowheads="1"/>
          </p:cNvPicPr>
          <p:nvPr/>
        </p:nvPicPr>
        <p:blipFill>
          <a:blip r:embed="rId5">
            <a:extLst>
              <a:ext uri="{28A0092B-C50C-407E-A947-70E740481C1C}">
                <a14:useLocalDpi xmlns:a14="http://schemas.microsoft.com/office/drawing/2010/main" val="0"/>
              </a:ext>
            </a:extLst>
          </a:blip>
          <a:srcRect b="24565"/>
          <a:stretch>
            <a:fillRect/>
          </a:stretch>
        </p:blipFill>
        <p:spPr bwMode="auto">
          <a:xfrm>
            <a:off x="552450" y="1953578"/>
            <a:ext cx="4618990"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54"/>
          <p:cNvSpPr txBox="1">
            <a:spLocks noChangeAspect="1"/>
          </p:cNvSpPr>
          <p:nvPr/>
        </p:nvSpPr>
        <p:spPr>
          <a:xfrm>
            <a:off x="383735" y="4541520"/>
            <a:ext cx="5421630" cy="3921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en-US" altLang="zh-CN" sz="2400" dirty="0" smtClean="0"/>
              <a:t>D-Day on 6 June 1944: the day when the first Allied troops landed in Normandy, in northern France, to engage with the German occupying forces.</a:t>
            </a:r>
            <a:endParaRPr lang="zh-CN" altLang="en-US" sz="2400" dirty="0"/>
          </a:p>
        </p:txBody>
      </p:sp>
      <p:pic>
        <p:nvPicPr>
          <p:cNvPr id="3" name="图片 2"/>
          <p:cNvPicPr>
            <a:picLocks noChangeAspect="1"/>
          </p:cNvPicPr>
          <p:nvPr/>
        </p:nvPicPr>
        <p:blipFill>
          <a:blip r:embed="rId6"/>
          <a:stretch>
            <a:fillRect/>
          </a:stretch>
        </p:blipFill>
        <p:spPr>
          <a:xfrm>
            <a:off x="5805365" y="2048811"/>
            <a:ext cx="2706859" cy="4267570"/>
          </a:xfrm>
          <a:prstGeom prst="rect">
            <a:avLst/>
          </a:prstGeom>
        </p:spPr>
      </p:pic>
      <p:sp>
        <p:nvSpPr>
          <p:cNvPr id="21" name="Rectangle 17"/>
          <p:cNvSpPr txBox="1">
            <a:spLocks noChangeAspect="1"/>
          </p:cNvSpPr>
          <p:nvPr/>
        </p:nvSpPr>
        <p:spPr>
          <a:xfrm>
            <a:off x="8678788" y="2051070"/>
            <a:ext cx="3340492" cy="45259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smtClean="0"/>
              <a:t>The Allied soldiers suffered many casualties during the first few days as they tried to consolidate their position all the way along the Normandy coast. But the invasion of Normandy led to the liberation of France from Nazi control and ultimately to an Allied victory in Western Europe.</a:t>
            </a:r>
            <a:endParaRPr lang="zh-CN" altLang="en-US" sz="2400" dirty="0"/>
          </a:p>
        </p:txBody>
      </p:sp>
    </p:spTree>
    <p:extLst>
      <p:ext uri="{BB962C8B-B14F-4D97-AF65-F5344CB8AC3E}">
        <p14:creationId xmlns:p14="http://schemas.microsoft.com/office/powerpoint/2010/main" val="2441413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down)">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6" name="Rectangle 16"/>
          <p:cNvSpPr>
            <a:spLocks noGrp="1" noChangeAspect="1"/>
          </p:cNvSpPr>
          <p:nvPr>
            <p:ph type="body" idx="1"/>
          </p:nvPr>
        </p:nvSpPr>
        <p:spPr>
          <a:xfrm>
            <a:off x="1255925" y="1812009"/>
            <a:ext cx="9786788" cy="4997450"/>
          </a:xfrm>
        </p:spPr>
        <p:txBody>
          <a:bodyPr>
            <a:noAutofit/>
          </a:bodyPr>
          <a:lstStyle/>
          <a:p>
            <a:pPr marL="355600" indent="-355600">
              <a:lnSpc>
                <a:spcPct val="95000"/>
              </a:lnSpc>
              <a:buNone/>
            </a:pPr>
            <a:r>
              <a:rPr lang="en-US" altLang="zh-CN" sz="2400" dirty="0" smtClean="0"/>
              <a:t>1</a:t>
            </a:r>
            <a:r>
              <a:rPr lang="en-US" altLang="zh-CN" sz="2400" dirty="0"/>
              <a:t>. </a:t>
            </a:r>
            <a:r>
              <a:rPr lang="en-US" altLang="zh-CN" sz="2400" dirty="0" smtClean="0"/>
              <a:t> </a:t>
            </a:r>
            <a:r>
              <a:rPr lang="en-US" altLang="zh-CN" dirty="0" smtClean="0"/>
              <a:t>Many </a:t>
            </a:r>
            <a:r>
              <a:rPr lang="en-US" altLang="zh-CN" dirty="0"/>
              <a:t>of them love the glamour of the fashion shows in Milan, Paris, London and New York. They like to gauge and witness the latest trends as worn by models of uniform build and exquisite beauty, who are quite unlike most ordinary people. (Para 4)</a:t>
            </a:r>
          </a:p>
          <a:p>
            <a:pPr marL="355600" indent="-355600">
              <a:lnSpc>
                <a:spcPct val="95000"/>
              </a:lnSpc>
              <a:buNone/>
            </a:pPr>
            <a:r>
              <a:rPr lang="en-US" altLang="zh-CN" dirty="0" smtClean="0"/>
              <a:t>2</a:t>
            </a:r>
            <a:r>
              <a:rPr lang="en-US" altLang="zh-CN" dirty="0"/>
              <a:t>. </a:t>
            </a:r>
            <a:r>
              <a:rPr lang="en-US" altLang="zh-CN" dirty="0" smtClean="0"/>
              <a:t> Finally</a:t>
            </a:r>
            <a:r>
              <a:rPr lang="en-US" altLang="zh-CN" dirty="0"/>
              <a:t>, those people who claim to have no interest in fashion usually choose </a:t>
            </a:r>
            <a:r>
              <a:rPr lang="en-US" altLang="zh-CN" dirty="0" err="1"/>
              <a:t>sombre</a:t>
            </a:r>
            <a:r>
              <a:rPr lang="en-US" altLang="zh-CN" dirty="0"/>
              <a:t> </a:t>
            </a:r>
            <a:r>
              <a:rPr lang="en-US" altLang="zh-CN" dirty="0" err="1"/>
              <a:t>colours</a:t>
            </a:r>
            <a:r>
              <a:rPr lang="en-US" altLang="zh-CN" dirty="0"/>
              <a:t> as a form of camouflage, to disguise themselves and to avoid attracting attention to themselves. (Para 5)</a:t>
            </a:r>
          </a:p>
          <a:p>
            <a:pPr marL="355600" indent="-355600">
              <a:lnSpc>
                <a:spcPct val="95000"/>
              </a:lnSpc>
              <a:buNone/>
            </a:pPr>
            <a:r>
              <a:rPr lang="en-US" altLang="zh-CN" dirty="0" smtClean="0"/>
              <a:t>3</a:t>
            </a:r>
            <a:r>
              <a:rPr lang="en-US" altLang="zh-CN" dirty="0"/>
              <a:t>. </a:t>
            </a:r>
            <a:r>
              <a:rPr lang="en-US" altLang="zh-CN" dirty="0" smtClean="0"/>
              <a:t> We </a:t>
            </a:r>
            <a:r>
              <a:rPr lang="en-US" altLang="zh-CN" dirty="0"/>
              <a:t>keep clothes which remind us of the difference between what we wanted to be at one point of our lives, and what we are today. (Para 10)</a:t>
            </a:r>
          </a:p>
          <a:p>
            <a:pPr marL="0" indent="0">
              <a:lnSpc>
                <a:spcPct val="95000"/>
              </a:lnSpc>
              <a:buNone/>
            </a:pPr>
            <a:r>
              <a:rPr lang="en-US" altLang="zh-CN" dirty="0" smtClean="0"/>
              <a:t>  </a:t>
            </a:r>
            <a:endParaRPr lang="en-US" altLang="zh-CN" dirty="0"/>
          </a:p>
        </p:txBody>
      </p:sp>
      <p:grpSp>
        <p:nvGrpSpPr>
          <p:cNvPr id="51208" name="Group 43"/>
          <p:cNvGrpSpPr>
            <a:grpSpLocks/>
          </p:cNvGrpSpPr>
          <p:nvPr/>
        </p:nvGrpSpPr>
        <p:grpSpPr bwMode="auto">
          <a:xfrm>
            <a:off x="562235" y="1908358"/>
            <a:ext cx="504825" cy="360363"/>
            <a:chOff x="2789" y="2174"/>
            <a:chExt cx="318" cy="227"/>
          </a:xfrm>
        </p:grpSpPr>
        <p:pic>
          <p:nvPicPr>
            <p:cNvPr id="51220" name="Picture 44"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74"/>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1" name="Text Box 45">
              <a:hlinkClick r:id="rId4" action="ppaction://hlinksldjump"/>
            </p:cNvPr>
            <p:cNvSpPr txBox="1">
              <a:spLocks noChangeArrowheads="1"/>
            </p:cNvSpPr>
            <p:nvPr/>
          </p:nvSpPr>
          <p:spPr bwMode="auto">
            <a:xfrm rot="-489851">
              <a:off x="2789" y="2205"/>
              <a:ext cx="31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spcBef>
                  <a:spcPct val="50000"/>
                </a:spcBef>
              </a:pPr>
              <a:r>
                <a:rPr lang="en-US" altLang="zh-CN" sz="1000" dirty="0">
                  <a:solidFill>
                    <a:srgbClr val="009999"/>
                  </a:solidFill>
                  <a:latin typeface="Arial" panose="020B0604020202020204" pitchFamily="34" charset="0"/>
                </a:rPr>
                <a:t>click</a:t>
              </a:r>
            </a:p>
          </p:txBody>
        </p:sp>
      </p:grpSp>
      <p:grpSp>
        <p:nvGrpSpPr>
          <p:cNvPr id="51210" name="Group 63"/>
          <p:cNvGrpSpPr>
            <a:grpSpLocks/>
          </p:cNvGrpSpPr>
          <p:nvPr/>
        </p:nvGrpSpPr>
        <p:grpSpPr bwMode="auto">
          <a:xfrm>
            <a:off x="618131" y="3632201"/>
            <a:ext cx="504825" cy="360363"/>
            <a:chOff x="2789" y="2160"/>
            <a:chExt cx="318" cy="227"/>
          </a:xfrm>
        </p:grpSpPr>
        <p:pic>
          <p:nvPicPr>
            <p:cNvPr id="51214" name="Picture 64"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5" name="Text Box 65"/>
            <p:cNvSpPr txBox="1">
              <a:spLocks noChangeArrowheads="1"/>
            </p:cNvSpPr>
            <p:nvPr/>
          </p:nvSpPr>
          <p:spPr bwMode="auto">
            <a:xfrm rot="-489851">
              <a:off x="2789" y="2205"/>
              <a:ext cx="31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spcBef>
                  <a:spcPct val="50000"/>
                </a:spcBef>
              </a:pPr>
              <a:r>
                <a:rPr lang="en-US" altLang="zh-CN" sz="1000" dirty="0">
                  <a:solidFill>
                    <a:srgbClr val="009999"/>
                  </a:solidFill>
                  <a:latin typeface="Arial" panose="020B0604020202020204" pitchFamily="34" charset="0"/>
                </a:rPr>
                <a:t>click</a:t>
              </a:r>
            </a:p>
          </p:txBody>
        </p:sp>
      </p:grpSp>
      <p:grpSp>
        <p:nvGrpSpPr>
          <p:cNvPr id="51211" name="Group 66"/>
          <p:cNvGrpSpPr>
            <a:grpSpLocks/>
          </p:cNvGrpSpPr>
          <p:nvPr/>
        </p:nvGrpSpPr>
        <p:grpSpPr bwMode="auto">
          <a:xfrm>
            <a:off x="664068" y="5424943"/>
            <a:ext cx="504825" cy="360362"/>
            <a:chOff x="2789" y="2160"/>
            <a:chExt cx="318" cy="227"/>
          </a:xfrm>
        </p:grpSpPr>
        <p:pic>
          <p:nvPicPr>
            <p:cNvPr id="51212" name="Picture 67"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3" name="Text Box 68">
              <a:hlinkClick r:id="rId5" action="ppaction://hlinksldjump"/>
            </p:cNvPr>
            <p:cNvSpPr txBox="1">
              <a:spLocks noChangeArrowheads="1"/>
            </p:cNvSpPr>
            <p:nvPr/>
          </p:nvSpPr>
          <p:spPr bwMode="auto">
            <a:xfrm rot="-489851">
              <a:off x="2789" y="2205"/>
              <a:ext cx="31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spcBef>
                  <a:spcPct val="50000"/>
                </a:spcBef>
              </a:pPr>
              <a:r>
                <a:rPr lang="en-US" altLang="zh-CN" sz="1000" dirty="0">
                  <a:solidFill>
                    <a:srgbClr val="009999"/>
                  </a:solidFill>
                  <a:latin typeface="Arial" panose="020B0604020202020204" pitchFamily="34" charset="0"/>
                </a:rPr>
                <a:t>click</a:t>
              </a:r>
            </a:p>
          </p:txBody>
        </p:sp>
      </p:gr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4" name="图片 23"/>
          <p:cNvPicPr>
            <a:picLocks noChangeAspect="1"/>
          </p:cNvPicPr>
          <p:nvPr/>
        </p:nvPicPr>
        <p:blipFill>
          <a:blip r:embed="rId7"/>
          <a:stretch>
            <a:fillRect/>
          </a:stretch>
        </p:blipFill>
        <p:spPr>
          <a:xfrm>
            <a:off x="2307264" y="0"/>
            <a:ext cx="9884735" cy="1577591"/>
          </a:xfrm>
          <a:prstGeom prst="rect">
            <a:avLst/>
          </a:prstGeom>
        </p:spPr>
      </p:pic>
      <p:sp>
        <p:nvSpPr>
          <p:cNvPr id="25"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a:solidFill>
                  <a:schemeClr val="accent1">
                    <a:lumMod val="20000"/>
                    <a:lumOff val="80000"/>
                  </a:schemeClr>
                </a:solidFill>
                <a:latin typeface="Malgun Gothic" panose="020B0503020000020004" pitchFamily="34" charset="-127"/>
                <a:ea typeface="Malgun Gothic" panose="020B0503020000020004" pitchFamily="34" charset="-127"/>
              </a:rPr>
              <a:t>Difficult sentences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64216408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30" name="Rectangle 6"/>
          <p:cNvSpPr>
            <a:spLocks noGrp="1" noChangeAspect="1"/>
          </p:cNvSpPr>
          <p:nvPr>
            <p:ph type="body" idx="1"/>
          </p:nvPr>
        </p:nvSpPr>
        <p:spPr>
          <a:xfrm>
            <a:off x="563880" y="1864316"/>
            <a:ext cx="10515600" cy="4351338"/>
          </a:xfrm>
        </p:spPr>
        <p:txBody>
          <a:bodyPr/>
          <a:lstStyle/>
          <a:p>
            <a:pPr marL="533400" indent="-533400">
              <a:lnSpc>
                <a:spcPct val="110000"/>
              </a:lnSpc>
              <a:buFont typeface="Arial" panose="020B0604020202020204" pitchFamily="34" charset="0"/>
              <a:buAutoNum type="arabicPeriod"/>
            </a:pPr>
            <a:r>
              <a:rPr lang="en-US" altLang="zh-CN" b="0" dirty="0" smtClean="0"/>
              <a:t>Many of them love the glamour of the fashion shows in Milan, Paris, London and New York. They like to gauge and witness the latest trends as worn by models of uniform build and exquisite beauty, who are quite unlike most ordinary people. (Para. 4) </a:t>
            </a:r>
          </a:p>
          <a:p>
            <a:pPr marL="0" indent="0">
              <a:lnSpc>
                <a:spcPct val="110000"/>
              </a:lnSpc>
              <a:buNone/>
            </a:pPr>
            <a:r>
              <a:rPr lang="en-US" altLang="zh-CN" dirty="0" smtClean="0"/>
              <a:t>      </a:t>
            </a:r>
            <a:endParaRPr lang="en-US" altLang="zh-CN" b="0" dirty="0" smtClean="0"/>
          </a:p>
          <a:p>
            <a:pPr marL="0" indent="0">
              <a:lnSpc>
                <a:spcPct val="110000"/>
              </a:lnSpc>
              <a:buNone/>
            </a:pPr>
            <a:r>
              <a:rPr lang="en-US" altLang="zh-CN" dirty="0" smtClean="0"/>
              <a:t>   </a:t>
            </a:r>
            <a:endParaRPr lang="zh-CN" altLang="en-US" b="0" dirty="0" smtClean="0">
              <a:solidFill>
                <a:srgbClr val="CC6600"/>
              </a:solidFill>
            </a:endParaRPr>
          </a:p>
        </p:txBody>
      </p:sp>
      <p:sp>
        <p:nvSpPr>
          <p:cNvPr id="2" name="标题 1"/>
          <p:cNvSpPr>
            <a:spLocks noGrp="1"/>
          </p:cNvSpPr>
          <p:nvPr>
            <p:ph type="title"/>
          </p:nvPr>
        </p:nvSpPr>
        <p:spPr/>
        <p:txBody>
          <a:bodyPr/>
          <a:lstStyle/>
          <a:p>
            <a:endParaRPr lang="zh-CN" altLang="en-US"/>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5" name="图片 14"/>
          <p:cNvPicPr>
            <a:picLocks noChangeAspect="1"/>
          </p:cNvPicPr>
          <p:nvPr/>
        </p:nvPicPr>
        <p:blipFill>
          <a:blip r:embed="rId4"/>
          <a:stretch>
            <a:fillRect/>
          </a:stretch>
        </p:blipFill>
        <p:spPr>
          <a:xfrm>
            <a:off x="2307264" y="0"/>
            <a:ext cx="9884735" cy="1577591"/>
          </a:xfrm>
          <a:prstGeom prst="rect">
            <a:avLst/>
          </a:prstGeom>
        </p:spPr>
      </p:pic>
      <p:sp>
        <p:nvSpPr>
          <p:cNvPr id="16"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a:solidFill>
                  <a:schemeClr val="accent1">
                    <a:lumMod val="20000"/>
                    <a:lumOff val="80000"/>
                  </a:schemeClr>
                </a:solidFill>
                <a:latin typeface="Malgun Gothic" panose="020B0503020000020004" pitchFamily="34" charset="-127"/>
                <a:ea typeface="Malgun Gothic" panose="020B0503020000020004" pitchFamily="34" charset="-127"/>
              </a:rPr>
              <a:t>Difficult sentences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17" name="Rectangle 6"/>
          <p:cNvSpPr txBox="1">
            <a:spLocks noChangeAspect="1"/>
          </p:cNvSpPr>
          <p:nvPr/>
        </p:nvSpPr>
        <p:spPr>
          <a:xfrm>
            <a:off x="635000" y="44051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altLang="zh-CN" dirty="0" smtClean="0"/>
              <a:t>Translate the sentences into Chinese.</a:t>
            </a:r>
            <a:r>
              <a:rPr lang="en-US" altLang="zh-CN" dirty="0" smtClean="0">
                <a:solidFill>
                  <a:srgbClr val="CC6600"/>
                </a:solidFill>
              </a:rPr>
              <a:t> </a:t>
            </a:r>
            <a:endParaRPr lang="zh-CN" altLang="en-US" dirty="0" smtClean="0">
              <a:solidFill>
                <a:srgbClr val="CC6600"/>
              </a:solidFill>
            </a:endParaRPr>
          </a:p>
          <a:p>
            <a:pPr marL="0" indent="0">
              <a:lnSpc>
                <a:spcPct val="100000"/>
              </a:lnSpc>
              <a:buNone/>
            </a:pPr>
            <a:r>
              <a:rPr kumimoji="1" lang="zh-CN" altLang="en-US" sz="2400" dirty="0" smtClean="0">
                <a:solidFill>
                  <a:srgbClr val="0066CC"/>
                </a:solidFill>
                <a:latin typeface="黑体" panose="02010609060101010101" pitchFamily="49" charset="-122"/>
                <a:ea typeface="黑体" panose="02010609060101010101" pitchFamily="49" charset="-122"/>
              </a:rPr>
              <a:t>  </a:t>
            </a:r>
            <a:r>
              <a:rPr kumimoji="1" lang="zh-CN" altLang="en-US" sz="2400" dirty="0" smtClean="0">
                <a:solidFill>
                  <a:srgbClr val="0066CC"/>
                </a:solidFill>
                <a:ea typeface="黑体" panose="02010609060101010101" pitchFamily="49" charset="-122"/>
              </a:rPr>
              <a:t>他们中许多人无法抵挡米兰、巴黎、伦敦及纽约时装秀的魅力，他们到那里去鉴赏并见证由身材标准、相貌出众的模特儿所展示的服装最新趋势，这些模特儿跟大多数普通人不一样。</a:t>
            </a:r>
          </a:p>
          <a:p>
            <a:endParaRPr lang="en-US" altLang="zh-CN" sz="2400" dirty="0">
              <a:solidFill>
                <a:srgbClr val="0066CC"/>
              </a:solidFill>
              <a:ea typeface="黑体" panose="02010609060101010101" pitchFamily="49" charset="-122"/>
            </a:endParaRPr>
          </a:p>
        </p:txBody>
      </p:sp>
    </p:spTree>
    <p:extLst>
      <p:ext uri="{BB962C8B-B14F-4D97-AF65-F5344CB8AC3E}">
        <p14:creationId xmlns:p14="http://schemas.microsoft.com/office/powerpoint/2010/main" val="2692540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404" name="Rectangle 44"/>
          <p:cNvSpPr>
            <a:spLocks noGrp="1" noChangeAspect="1"/>
          </p:cNvSpPr>
          <p:nvPr>
            <p:ph type="body" idx="1"/>
          </p:nvPr>
        </p:nvSpPr>
        <p:spPr>
          <a:xfrm>
            <a:off x="523240" y="2055813"/>
            <a:ext cx="10515600" cy="4351338"/>
          </a:xfrm>
        </p:spPr>
        <p:txBody>
          <a:bodyPr>
            <a:normAutofit/>
          </a:bodyPr>
          <a:lstStyle/>
          <a:p>
            <a:pPr eaLnBrk="1" hangingPunct="1">
              <a:spcBef>
                <a:spcPct val="0"/>
              </a:spcBef>
              <a:buFontTx/>
              <a:buNone/>
            </a:pPr>
            <a:r>
              <a:rPr lang="en-US" altLang="zh-CN" b="0" dirty="0" smtClean="0"/>
              <a:t>2. Finally, those people who claim to have no interest in fashion usually choose </a:t>
            </a:r>
            <a:r>
              <a:rPr lang="en-US" altLang="zh-CN" b="0" dirty="0" err="1" smtClean="0"/>
              <a:t>sombre</a:t>
            </a:r>
            <a:r>
              <a:rPr lang="en-US" altLang="zh-CN" b="0" dirty="0" smtClean="0"/>
              <a:t> </a:t>
            </a:r>
            <a:r>
              <a:rPr lang="en-US" altLang="zh-CN" b="0" dirty="0" err="1" smtClean="0"/>
              <a:t>colours</a:t>
            </a:r>
            <a:r>
              <a:rPr lang="en-US" altLang="zh-CN" b="0" dirty="0" smtClean="0"/>
              <a:t> as a form of camouflage, to disguise themselves and to avoid attracting attention to themselves.</a:t>
            </a:r>
            <a:r>
              <a:rPr lang="en-US" altLang="zh-CN" dirty="0" smtClean="0"/>
              <a:t> </a:t>
            </a:r>
            <a:r>
              <a:rPr lang="en-US" altLang="zh-CN" b="0" dirty="0" smtClean="0"/>
              <a:t>(Para. 5) </a:t>
            </a:r>
          </a:p>
          <a:p>
            <a:pPr marL="0" indent="0">
              <a:buNone/>
            </a:pPr>
            <a:endParaRPr lang="en-US" altLang="zh-CN" dirty="0"/>
          </a:p>
          <a:p>
            <a:pPr marL="0" indent="0">
              <a:buNone/>
            </a:pPr>
            <a:endParaRPr lang="en-US" altLang="zh-CN" dirty="0" smtClean="0"/>
          </a:p>
          <a:p>
            <a:pPr marL="0" indent="0">
              <a:buNone/>
            </a:pPr>
            <a:r>
              <a:rPr lang="en-US" altLang="zh-CN" dirty="0" smtClean="0"/>
              <a:t>Translate the sentences into Chinese.</a:t>
            </a:r>
          </a:p>
          <a:p>
            <a:pPr>
              <a:buFont typeface="Wingdings" panose="05000000000000000000" pitchFamily="2" charset="2"/>
              <a:buChar char="Ø"/>
            </a:pPr>
            <a:r>
              <a:rPr kumimoji="1" lang="zh-CN" altLang="en-US" dirty="0">
                <a:solidFill>
                  <a:srgbClr val="0066CC"/>
                </a:solidFill>
                <a:ea typeface="黑体" panose="02010609060101010101" pitchFamily="49" charset="-122"/>
              </a:rPr>
              <a:t>最后，还有那些声称对时装没有兴趣的人，他们往往会选择暗色的衣服作掩护，伪装自己，避免吸引别人的目光。</a:t>
            </a:r>
          </a:p>
          <a:p>
            <a:pPr eaLnBrk="1" hangingPunct="1">
              <a:spcBef>
                <a:spcPct val="0"/>
              </a:spcBef>
              <a:buFont typeface="Wingdings" panose="05000000000000000000" pitchFamily="2" charset="2"/>
              <a:buChar char="Ø"/>
            </a:pPr>
            <a:endParaRPr kumimoji="1" lang="zh-CN" altLang="en-US" dirty="0">
              <a:solidFill>
                <a:srgbClr val="0066CC"/>
              </a:solidFill>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lstStyle/>
          <a:p>
            <a:endParaRPr lang="zh-CN" altLang="en-US"/>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5" name="图片 14"/>
          <p:cNvPicPr>
            <a:picLocks noChangeAspect="1"/>
          </p:cNvPicPr>
          <p:nvPr/>
        </p:nvPicPr>
        <p:blipFill>
          <a:blip r:embed="rId4"/>
          <a:stretch>
            <a:fillRect/>
          </a:stretch>
        </p:blipFill>
        <p:spPr>
          <a:xfrm>
            <a:off x="2307264" y="0"/>
            <a:ext cx="9884735" cy="1577591"/>
          </a:xfrm>
          <a:prstGeom prst="rect">
            <a:avLst/>
          </a:prstGeom>
        </p:spPr>
      </p:pic>
      <p:sp>
        <p:nvSpPr>
          <p:cNvPr id="16"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a:solidFill>
                  <a:schemeClr val="accent1">
                    <a:lumMod val="20000"/>
                    <a:lumOff val="80000"/>
                  </a:schemeClr>
                </a:solidFill>
                <a:latin typeface="Malgun Gothic" panose="020B0503020000020004" pitchFamily="34" charset="-127"/>
                <a:ea typeface="Malgun Gothic" panose="020B0503020000020004" pitchFamily="34" charset="-127"/>
              </a:rPr>
              <a:t>Difficult sentences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0085247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0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4"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4277" name="Rectangle 21"/>
          <p:cNvSpPr>
            <a:spLocks noChangeArrowheads="1"/>
          </p:cNvSpPr>
          <p:nvPr/>
        </p:nvSpPr>
        <p:spPr bwMode="auto">
          <a:xfrm>
            <a:off x="2495551" y="4260850"/>
            <a:ext cx="7489825" cy="457200"/>
          </a:xfrm>
          <a:prstGeom prst="rect">
            <a:avLst/>
          </a:prstGeom>
          <a:noFill/>
          <a:ln>
            <a:noFill/>
          </a:ln>
          <a:effectLst/>
          <a:extLst>
            <a:ext uri="{909E8E84-426E-40DD-AFC4-6F175D3DCCD1}">
              <a14:hiddenFill xmlns:a14="http://schemas.microsoft.com/office/drawing/2010/main">
                <a:gradFill rotWithShape="0">
                  <a:gsLst>
                    <a:gs pos="0">
                      <a:srgbClr val="470018"/>
                    </a:gs>
                    <a:gs pos="50000">
                      <a:srgbClr val="990033"/>
                    </a:gs>
                    <a:gs pos="100000">
                      <a:srgbClr val="470018"/>
                    </a:gs>
                  </a:gsLst>
                  <a:lin ang="5400000" scaled="1"/>
                </a:gradFill>
              </a14:hiddenFill>
            </a:ext>
            <a:ext uri="{91240B29-F687-4F45-9708-019B960494DF}">
              <a14:hiddenLine xmlns:a14="http://schemas.microsoft.com/office/drawing/2010/main" w="9525"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endParaRPr kumimoji="1" lang="en-US" altLang="zh-CN" sz="2400" b="0">
              <a:solidFill>
                <a:schemeClr val="tx1"/>
              </a:solidFill>
              <a:ea typeface="黑体" panose="02010609060101010101" pitchFamily="49" charset="-122"/>
            </a:endParaRPr>
          </a:p>
        </p:txBody>
      </p:sp>
      <p:sp>
        <p:nvSpPr>
          <p:cNvPr id="1504278" name="Rectangle 22"/>
          <p:cNvSpPr>
            <a:spLocks noGrp="1" noChangeAspect="1"/>
          </p:cNvSpPr>
          <p:nvPr>
            <p:ph type="body" idx="1"/>
          </p:nvPr>
        </p:nvSpPr>
        <p:spPr>
          <a:xfrm>
            <a:off x="726440" y="2055813"/>
            <a:ext cx="10515600" cy="4351338"/>
          </a:xfrm>
        </p:spPr>
        <p:txBody>
          <a:bodyPr>
            <a:normAutofit/>
          </a:bodyPr>
          <a:lstStyle/>
          <a:p>
            <a:pPr marL="355600" indent="-355600">
              <a:lnSpc>
                <a:spcPct val="95000"/>
              </a:lnSpc>
              <a:buNone/>
            </a:pPr>
            <a:r>
              <a:rPr lang="en-US" altLang="zh-CN" b="0" dirty="0" smtClean="0"/>
              <a:t>3. We keep clothes which remind us of the difference between what we wanted to be at one point of our lives, and what we are today.</a:t>
            </a:r>
            <a:r>
              <a:rPr lang="en-US" altLang="zh-CN" dirty="0" smtClean="0"/>
              <a:t> </a:t>
            </a:r>
            <a:r>
              <a:rPr lang="en-US" altLang="zh-CN" b="0" dirty="0" smtClean="0"/>
              <a:t>(Para</a:t>
            </a:r>
            <a:r>
              <a:rPr lang="en-US" altLang="zh-CN" dirty="0"/>
              <a:t>.</a:t>
            </a:r>
            <a:r>
              <a:rPr lang="en-US" altLang="zh-CN" b="0" dirty="0" smtClean="0"/>
              <a:t> 10)</a:t>
            </a:r>
          </a:p>
          <a:p>
            <a:pPr eaLnBrk="1" hangingPunct="1">
              <a:spcBef>
                <a:spcPct val="0"/>
              </a:spcBef>
              <a:buFontTx/>
              <a:buNone/>
            </a:pPr>
            <a:r>
              <a:rPr kumimoji="1" lang="zh-CN" altLang="en-US" b="0" dirty="0" smtClean="0"/>
              <a:t>   </a:t>
            </a:r>
          </a:p>
          <a:p>
            <a:pPr eaLnBrk="1" hangingPunct="1">
              <a:spcBef>
                <a:spcPct val="0"/>
              </a:spcBef>
              <a:buFontTx/>
              <a:buNone/>
            </a:pPr>
            <a:r>
              <a:rPr kumimoji="1" lang="zh-CN" altLang="en-US" b="0" dirty="0" smtClean="0"/>
              <a:t>   </a:t>
            </a:r>
            <a:r>
              <a:rPr lang="en-US" altLang="zh-CN" dirty="0" smtClean="0"/>
              <a:t>Translate the sentences into Chinese.</a:t>
            </a:r>
          </a:p>
          <a:p>
            <a:pPr eaLnBrk="1" hangingPunct="1">
              <a:lnSpc>
                <a:spcPct val="60000"/>
              </a:lnSpc>
              <a:spcBef>
                <a:spcPct val="0"/>
              </a:spcBef>
              <a:buFontTx/>
              <a:buNone/>
            </a:pPr>
            <a:endParaRPr lang="en-US" altLang="zh-CN" dirty="0" smtClean="0"/>
          </a:p>
          <a:p>
            <a:pPr>
              <a:buFont typeface="Wingdings" panose="05000000000000000000" pitchFamily="2" charset="2"/>
              <a:buChar char="Ø"/>
            </a:pPr>
            <a:r>
              <a:rPr kumimoji="1" lang="zh-CN" altLang="en-US" dirty="0">
                <a:solidFill>
                  <a:srgbClr val="0066CC"/>
                </a:solidFill>
                <a:latin typeface="黑体" panose="02010609060101010101" pitchFamily="49" charset="-122"/>
                <a:ea typeface="黑体" panose="02010609060101010101" pitchFamily="49" charset="-122"/>
              </a:rPr>
              <a:t>我们保存某些衣服，是为了让我们想起生命中某个时期理想的自我与如今现实的自我之间的差异。</a:t>
            </a:r>
          </a:p>
        </p:txBody>
      </p:sp>
      <p:sp>
        <p:nvSpPr>
          <p:cNvPr id="2" name="标题 1"/>
          <p:cNvSpPr>
            <a:spLocks noGrp="1"/>
          </p:cNvSpPr>
          <p:nvPr>
            <p:ph type="title"/>
          </p:nvPr>
        </p:nvSpPr>
        <p:spPr/>
        <p:txBody>
          <a:bodyPr/>
          <a:lstStyle/>
          <a:p>
            <a:endParaRPr lang="zh-CN" altLang="en-US"/>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6" name="图片 15"/>
          <p:cNvPicPr>
            <a:picLocks noChangeAspect="1"/>
          </p:cNvPicPr>
          <p:nvPr/>
        </p:nvPicPr>
        <p:blipFill>
          <a:blip r:embed="rId4"/>
          <a:stretch>
            <a:fillRect/>
          </a:stretch>
        </p:blipFill>
        <p:spPr>
          <a:xfrm>
            <a:off x="2307264" y="0"/>
            <a:ext cx="9884735" cy="1577591"/>
          </a:xfrm>
          <a:prstGeom prst="rect">
            <a:avLst/>
          </a:prstGeom>
        </p:spPr>
      </p:pic>
      <p:sp>
        <p:nvSpPr>
          <p:cNvPr id="17"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a:solidFill>
                  <a:schemeClr val="accent1">
                    <a:lumMod val="20000"/>
                    <a:lumOff val="80000"/>
                  </a:schemeClr>
                </a:solidFill>
                <a:latin typeface="Malgun Gothic" panose="020B0503020000020004" pitchFamily="34" charset="-127"/>
                <a:ea typeface="Malgun Gothic" panose="020B0503020000020004" pitchFamily="34" charset="-127"/>
              </a:rPr>
              <a:t>Difficult sentences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383405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4278">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nodePh="1">
                                  <p:stCondLst>
                                    <p:cond delay="0"/>
                                  </p:stCondLst>
                                  <p:endCondLst>
                                    <p:cond evt="begin" delay="0">
                                      <p:tn val="9"/>
                                    </p:cond>
                                  </p:endCondLst>
                                  <p:childTnLst>
                                    <p:set>
                                      <p:cBhvr>
                                        <p:cTn id="10" dur="1" fill="hold">
                                          <p:stCondLst>
                                            <p:cond delay="0"/>
                                          </p:stCondLst>
                                        </p:cTn>
                                        <p:tgtEl>
                                          <p:spTgt spid="1504277"/>
                                        </p:tgtEl>
                                        <p:attrNameLst>
                                          <p:attrName>style.visibility</p:attrName>
                                        </p:attrNameLst>
                                      </p:cBhvr>
                                      <p:to>
                                        <p:strVal val="visible"/>
                                      </p:to>
                                    </p:set>
                                    <p:anim calcmode="lin" valueType="num">
                                      <p:cBhvr additive="base">
                                        <p:cTn id="11" dur="500" fill="hold"/>
                                        <p:tgtEl>
                                          <p:spTgt spid="1504277"/>
                                        </p:tgtEl>
                                        <p:attrNameLst>
                                          <p:attrName>ppt_x</p:attrName>
                                        </p:attrNameLst>
                                      </p:cBhvr>
                                      <p:tavLst>
                                        <p:tav tm="0">
                                          <p:val>
                                            <p:strVal val="#ppt_x"/>
                                          </p:val>
                                        </p:tav>
                                        <p:tav tm="100000">
                                          <p:val>
                                            <p:strVal val="#ppt_x"/>
                                          </p:val>
                                        </p:tav>
                                      </p:tavLst>
                                    </p:anim>
                                    <p:anim calcmode="lin" valueType="num">
                                      <p:cBhvr additive="base">
                                        <p:cTn id="12" dur="500" fill="hold"/>
                                        <p:tgtEl>
                                          <p:spTgt spid="1504277"/>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nodePh="1">
                                  <p:stCondLst>
                                    <p:cond delay="0"/>
                                  </p:stCondLst>
                                  <p:endCondLst>
                                    <p:cond evt="begin" delay="0">
                                      <p:tn val="15"/>
                                    </p:cond>
                                  </p:endCondLst>
                                  <p:childTnLst>
                                    <p:set>
                                      <p:cBhvr>
                                        <p:cTn id="16" dur="1" fill="hold">
                                          <p:stCondLst>
                                            <p:cond delay="0"/>
                                          </p:stCondLst>
                                        </p:cTn>
                                        <p:tgtEl>
                                          <p:spTgt spid="15042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4277" grpId="0"/>
      <p:bldP spid="1504277" grpId="1"/>
      <p:bldP spid="1504278"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9" name="Rectangle 5"/>
          <p:cNvSpPr>
            <a:spLocks noGrp="1" noChangeAspect="1"/>
          </p:cNvSpPr>
          <p:nvPr>
            <p:ph type="title"/>
          </p:nvPr>
        </p:nvSpPr>
        <p:spPr>
          <a:xfrm>
            <a:off x="295593" y="1407953"/>
            <a:ext cx="10515600" cy="1325563"/>
          </a:xfrm>
          <a:noFill/>
        </p:spPr>
        <p:txBody>
          <a:bodyPr/>
          <a:lstStyle/>
          <a:p>
            <a:r>
              <a:rPr lang="en-US" altLang="zh-CN" b="1" dirty="0" smtClean="0"/>
              <a:t>dodge</a:t>
            </a:r>
            <a:r>
              <a:rPr lang="en-US" altLang="zh-CN" dirty="0" smtClean="0"/>
              <a:t> </a:t>
            </a:r>
            <a:r>
              <a:rPr lang="en-US" altLang="zh-CN" i="1" dirty="0" smtClean="0"/>
              <a:t>v.</a:t>
            </a:r>
            <a:r>
              <a:rPr lang="en-US" altLang="zh-CN" dirty="0" smtClean="0"/>
              <a:t> </a:t>
            </a:r>
            <a:endParaRPr lang="en-US" altLang="zh-CN" i="1" dirty="0" smtClean="0"/>
          </a:p>
        </p:txBody>
      </p:sp>
      <p:sp>
        <p:nvSpPr>
          <p:cNvPr id="1598484" name="Rectangle 20"/>
          <p:cNvSpPr>
            <a:spLocks noGrp="1" noChangeAspect="1"/>
          </p:cNvSpPr>
          <p:nvPr>
            <p:ph type="body" idx="1"/>
          </p:nvPr>
        </p:nvSpPr>
        <p:spPr>
          <a:xfrm>
            <a:off x="935672" y="2946344"/>
            <a:ext cx="10260648" cy="4895850"/>
          </a:xfrm>
        </p:spPr>
        <p:txBody>
          <a:bodyPr/>
          <a:lstStyle/>
          <a:p>
            <a:pPr marL="0" indent="0">
              <a:buNone/>
              <a:defRPr/>
            </a:pPr>
            <a:r>
              <a:rPr lang="en-US" altLang="zh-CN" dirty="0" smtClean="0"/>
              <a:t>Work in pairs and translate the sentences or words into Chinese.</a:t>
            </a:r>
          </a:p>
          <a:p>
            <a:pPr marL="0" indent="0">
              <a:buNone/>
              <a:defRPr/>
            </a:pPr>
            <a:r>
              <a:rPr lang="en-US" altLang="zh-CN" dirty="0" smtClean="0"/>
              <a:t> </a:t>
            </a:r>
          </a:p>
          <a:p>
            <a:pPr marL="0" indent="0">
              <a:buNone/>
              <a:defRPr/>
            </a:pPr>
            <a:r>
              <a:rPr lang="en-US" altLang="zh-CN" b="0" dirty="0" smtClean="0"/>
              <a:t>The president had to </a:t>
            </a:r>
            <a:r>
              <a:rPr lang="en-US" altLang="zh-CN" b="1" dirty="0" smtClean="0"/>
              <a:t>dodge</a:t>
            </a:r>
            <a:r>
              <a:rPr lang="en-US" altLang="zh-CN" b="0" dirty="0" smtClean="0"/>
              <a:t> the flying tomatoes.</a:t>
            </a:r>
          </a:p>
          <a:p>
            <a:pPr marL="0" indent="0">
              <a:buNone/>
              <a:defRPr/>
            </a:pPr>
            <a:r>
              <a:rPr lang="zh-CN" altLang="en-US" sz="2400" dirty="0" smtClean="0">
                <a:solidFill>
                  <a:srgbClr val="0066CC"/>
                </a:solidFill>
                <a:ea typeface="黑体" pitchFamily="49" charset="-122"/>
              </a:rPr>
              <a:t>总统</a:t>
            </a:r>
            <a:r>
              <a:rPr lang="zh-CN" altLang="en-US" sz="2400" dirty="0">
                <a:solidFill>
                  <a:srgbClr val="0066CC"/>
                </a:solidFill>
                <a:ea typeface="黑体" pitchFamily="49" charset="-122"/>
              </a:rPr>
              <a:t>不得不躲闪飞来的番茄</a:t>
            </a:r>
            <a:r>
              <a:rPr lang="zh-CN" altLang="en-US" sz="2400" dirty="0" smtClean="0">
                <a:solidFill>
                  <a:srgbClr val="0066CC"/>
                </a:solidFill>
                <a:ea typeface="黑体" pitchFamily="49" charset="-122"/>
              </a:rPr>
              <a:t>。</a:t>
            </a:r>
            <a:endParaRPr lang="en-US" altLang="zh-CN" dirty="0"/>
          </a:p>
          <a:p>
            <a:pPr marL="0" indent="0">
              <a:buNone/>
              <a:defRPr/>
            </a:pPr>
            <a:r>
              <a:rPr lang="en-US" altLang="zh-CN" b="0" dirty="0" smtClean="0"/>
              <a:t>The implication of the crackdown extended to the wealthy investors who have never been tempted to </a:t>
            </a:r>
            <a:r>
              <a:rPr lang="en-US" altLang="zh-CN" b="1" dirty="0" smtClean="0"/>
              <a:t>dodge </a:t>
            </a:r>
            <a:r>
              <a:rPr lang="en-US" altLang="zh-CN" b="0" dirty="0" smtClean="0"/>
              <a:t>taxes.</a:t>
            </a:r>
          </a:p>
          <a:p>
            <a:pPr marL="0" indent="0">
              <a:buNone/>
              <a:defRPr/>
            </a:pPr>
            <a:r>
              <a:rPr lang="zh-CN" altLang="en-US" sz="2400" dirty="0" smtClean="0">
                <a:solidFill>
                  <a:srgbClr val="0066CC"/>
                </a:solidFill>
                <a:ea typeface="黑体" pitchFamily="49" charset="-122"/>
              </a:rPr>
              <a:t> </a:t>
            </a:r>
            <a:r>
              <a:rPr lang="zh-CN" altLang="en-US" sz="2400" dirty="0">
                <a:solidFill>
                  <a:srgbClr val="0066CC"/>
                </a:solidFill>
                <a:ea typeface="黑体" pitchFamily="49" charset="-122"/>
              </a:rPr>
              <a:t>这场打击行动的影响已经波及到那些从不妄图逃税的富人。</a:t>
            </a:r>
            <a:endParaRPr lang="en-US" altLang="zh-CN" sz="2400" dirty="0">
              <a:solidFill>
                <a:srgbClr val="0066CC"/>
              </a:solidFill>
              <a:ea typeface="黑体" pitchFamily="49"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4" name="图片 13"/>
          <p:cNvPicPr>
            <a:picLocks noChangeAspect="1"/>
          </p:cNvPicPr>
          <p:nvPr/>
        </p:nvPicPr>
        <p:blipFill>
          <a:blip r:embed="rId4"/>
          <a:stretch>
            <a:fillRect/>
          </a:stretch>
        </p:blipFill>
        <p:spPr>
          <a:xfrm>
            <a:off x="2307264" y="0"/>
            <a:ext cx="9884735" cy="1577591"/>
          </a:xfrm>
          <a:prstGeom prst="rect">
            <a:avLst/>
          </a:prstGeom>
        </p:spPr>
      </p:pic>
      <p:sp>
        <p:nvSpPr>
          <p:cNvPr id="15"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 name="矩形 1"/>
          <p:cNvSpPr/>
          <p:nvPr/>
        </p:nvSpPr>
        <p:spPr>
          <a:xfrm>
            <a:off x="2495297" y="1751219"/>
            <a:ext cx="8858503" cy="954107"/>
          </a:xfrm>
          <a:prstGeom prst="rect">
            <a:avLst/>
          </a:prstGeom>
        </p:spPr>
        <p:txBody>
          <a:bodyPr wrap="square">
            <a:spAutoFit/>
          </a:bodyPr>
          <a:lstStyle/>
          <a:p>
            <a:r>
              <a:rPr lang="en-US" altLang="zh-CN" sz="2800" dirty="0"/>
              <a:t>to avoid sb. or </a:t>
            </a:r>
            <a:r>
              <a:rPr lang="en-US" altLang="zh-CN" sz="2800" dirty="0" err="1"/>
              <a:t>sth</a:t>
            </a:r>
            <a:r>
              <a:rPr lang="en-US" altLang="zh-CN" sz="2800" dirty="0"/>
              <a:t>. by moving quickly, especially so that </a:t>
            </a:r>
            <a:r>
              <a:rPr lang="en-US" altLang="zh-CN" sz="2800" dirty="0" err="1"/>
              <a:t>sth</a:t>
            </a:r>
            <a:r>
              <a:rPr lang="en-US" altLang="zh-CN" sz="2800" dirty="0"/>
              <a:t>. does not hit you or sb. does not see you </a:t>
            </a:r>
            <a:r>
              <a:rPr lang="zh-CN" altLang="en-US" sz="2800" dirty="0"/>
              <a:t>闪开；躲开</a:t>
            </a:r>
          </a:p>
        </p:txBody>
      </p:sp>
    </p:spTree>
    <p:extLst>
      <p:ext uri="{BB962C8B-B14F-4D97-AF65-F5344CB8AC3E}">
        <p14:creationId xmlns:p14="http://schemas.microsoft.com/office/powerpoint/2010/main" val="8410072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8484">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848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8484"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3" name="Rectangle 5"/>
          <p:cNvSpPr>
            <a:spLocks noGrp="1" noChangeAspect="1"/>
          </p:cNvSpPr>
          <p:nvPr>
            <p:ph type="title"/>
          </p:nvPr>
        </p:nvSpPr>
        <p:spPr>
          <a:xfrm>
            <a:off x="330200" y="1514278"/>
            <a:ext cx="10515600" cy="1325563"/>
          </a:xfrm>
          <a:noFill/>
        </p:spPr>
        <p:txBody>
          <a:bodyPr/>
          <a:lstStyle/>
          <a:p>
            <a:r>
              <a:rPr lang="en-US" altLang="zh-CN" b="1" dirty="0" smtClean="0"/>
              <a:t>superficial</a:t>
            </a:r>
            <a:r>
              <a:rPr lang="en-US" altLang="zh-CN" dirty="0" smtClean="0"/>
              <a:t>  </a:t>
            </a:r>
            <a:r>
              <a:rPr lang="en-US" altLang="zh-CN" i="1" dirty="0" smtClean="0"/>
              <a:t>a.</a:t>
            </a:r>
            <a:endParaRPr lang="en-US" altLang="zh-CN" dirty="0" smtClean="0"/>
          </a:p>
        </p:txBody>
      </p:sp>
      <p:sp>
        <p:nvSpPr>
          <p:cNvPr id="1600518" name="Rectangle 6"/>
          <p:cNvSpPr>
            <a:spLocks noGrp="1" noChangeAspect="1"/>
          </p:cNvSpPr>
          <p:nvPr>
            <p:ph type="body" idx="1"/>
          </p:nvPr>
        </p:nvSpPr>
        <p:spPr>
          <a:xfrm>
            <a:off x="2021840" y="3849642"/>
            <a:ext cx="8229600" cy="4708525"/>
          </a:xfrm>
          <a:noFill/>
        </p:spPr>
        <p:txBody>
          <a:bodyPr/>
          <a:lstStyle/>
          <a:p>
            <a:pPr eaLnBrk="1" hangingPunct="1">
              <a:spcBef>
                <a:spcPct val="50000"/>
              </a:spcBef>
              <a:buFontTx/>
              <a:buNone/>
            </a:pPr>
            <a:r>
              <a:rPr lang="en-US" altLang="zh-CN" b="0" dirty="0" smtClean="0"/>
              <a:t>That is the highly </a:t>
            </a:r>
            <a:r>
              <a:rPr lang="en-US" altLang="zh-CN" b="1" dirty="0" smtClean="0"/>
              <a:t>superficial</a:t>
            </a:r>
            <a:r>
              <a:rPr lang="en-US" altLang="zh-CN" b="0" dirty="0" smtClean="0"/>
              <a:t> analysis of the situation. </a:t>
            </a:r>
          </a:p>
          <a:p>
            <a:pPr eaLnBrk="1" hangingPunct="1">
              <a:spcBef>
                <a:spcPct val="0"/>
              </a:spcBef>
              <a:buFontTx/>
              <a:buNone/>
            </a:pPr>
            <a:endParaRPr lang="en-US" altLang="zh-CN" dirty="0">
              <a:solidFill>
                <a:srgbClr val="0066CC"/>
              </a:solidFill>
            </a:endParaRPr>
          </a:p>
          <a:p>
            <a:pPr eaLnBrk="1" hangingPunct="1">
              <a:spcBef>
                <a:spcPct val="0"/>
              </a:spcBef>
              <a:buFontTx/>
              <a:buNone/>
            </a:pPr>
            <a:r>
              <a:rPr lang="zh-CN" altLang="en-US" sz="2400" dirty="0" smtClean="0">
                <a:solidFill>
                  <a:srgbClr val="0066CC"/>
                </a:solidFill>
                <a:ea typeface="黑体" panose="02010609060101010101" pitchFamily="49" charset="-122"/>
              </a:rPr>
              <a:t>那</a:t>
            </a:r>
            <a:r>
              <a:rPr lang="zh-CN" altLang="en-US" sz="2400" dirty="0">
                <a:solidFill>
                  <a:srgbClr val="0066CC"/>
                </a:solidFill>
                <a:ea typeface="黑体" panose="02010609060101010101" pitchFamily="49" charset="-122"/>
              </a:rPr>
              <a:t>是对局势很肤浅的分析。</a:t>
            </a:r>
          </a:p>
          <a:p>
            <a:pPr>
              <a:spcBef>
                <a:spcPct val="0"/>
              </a:spcBef>
              <a:buNone/>
            </a:pPr>
            <a:endParaRPr lang="en-US" altLang="zh-CN" sz="2400" dirty="0" smtClean="0">
              <a:solidFill>
                <a:schemeClr val="tx1">
                  <a:lumMod val="95000"/>
                  <a:lumOff val="5000"/>
                </a:schemeClr>
              </a:solidFill>
              <a:ea typeface="黑体" panose="02010609060101010101" pitchFamily="49" charset="-122"/>
            </a:endParaRPr>
          </a:p>
          <a:p>
            <a:pPr>
              <a:spcBef>
                <a:spcPct val="0"/>
              </a:spcBef>
              <a:buNone/>
            </a:pPr>
            <a:r>
              <a:rPr lang="en-US" altLang="zh-CN" sz="2400" dirty="0" smtClean="0">
                <a:solidFill>
                  <a:schemeClr val="tx1">
                    <a:lumMod val="95000"/>
                    <a:lumOff val="5000"/>
                  </a:schemeClr>
                </a:solidFill>
                <a:ea typeface="黑体" panose="02010609060101010101" pitchFamily="49" charset="-122"/>
              </a:rPr>
              <a:t>She </a:t>
            </a:r>
            <a:r>
              <a:rPr lang="en-US" altLang="zh-CN" sz="2400" dirty="0">
                <a:solidFill>
                  <a:schemeClr val="tx1">
                    <a:lumMod val="95000"/>
                    <a:lumOff val="5000"/>
                  </a:schemeClr>
                </a:solidFill>
                <a:ea typeface="黑体" panose="02010609060101010101" pitchFamily="49" charset="-122"/>
              </a:rPr>
              <a:t>escaped with only </a:t>
            </a:r>
            <a:r>
              <a:rPr lang="en-US" altLang="zh-CN" sz="2400" b="1" dirty="0">
                <a:solidFill>
                  <a:schemeClr val="tx1">
                    <a:lumMod val="95000"/>
                    <a:lumOff val="5000"/>
                  </a:schemeClr>
                </a:solidFill>
                <a:ea typeface="黑体" panose="02010609060101010101" pitchFamily="49" charset="-122"/>
              </a:rPr>
              <a:t>superficial</a:t>
            </a:r>
            <a:r>
              <a:rPr lang="en-US" altLang="zh-CN" sz="2400" dirty="0">
                <a:solidFill>
                  <a:schemeClr val="tx1">
                    <a:lumMod val="95000"/>
                    <a:lumOff val="5000"/>
                  </a:schemeClr>
                </a:solidFill>
                <a:ea typeface="黑体" panose="02010609060101010101" pitchFamily="49" charset="-122"/>
              </a:rPr>
              <a:t> cuts and bruises. </a:t>
            </a:r>
            <a:endParaRPr lang="en-US" altLang="zh-CN" sz="2400" dirty="0" smtClean="0">
              <a:solidFill>
                <a:srgbClr val="0066CC"/>
              </a:solidFill>
              <a:ea typeface="黑体" panose="02010609060101010101" pitchFamily="49" charset="-122"/>
            </a:endParaRPr>
          </a:p>
          <a:p>
            <a:pPr>
              <a:spcBef>
                <a:spcPct val="0"/>
              </a:spcBef>
              <a:buNone/>
            </a:pPr>
            <a:endParaRPr lang="en-US" altLang="zh-CN" sz="2400" dirty="0">
              <a:solidFill>
                <a:srgbClr val="0066CC"/>
              </a:solidFill>
              <a:ea typeface="黑体" panose="02010609060101010101" pitchFamily="49" charset="-122"/>
            </a:endParaRPr>
          </a:p>
          <a:p>
            <a:pPr>
              <a:spcBef>
                <a:spcPct val="0"/>
              </a:spcBef>
              <a:buNone/>
            </a:pPr>
            <a:r>
              <a:rPr lang="zh-CN" altLang="en-US" sz="2400" dirty="0" smtClean="0">
                <a:solidFill>
                  <a:srgbClr val="0066CC"/>
                </a:solidFill>
                <a:ea typeface="黑体" panose="02010609060101010101" pitchFamily="49" charset="-122"/>
              </a:rPr>
              <a:t>她</a:t>
            </a:r>
            <a:r>
              <a:rPr lang="zh-CN" altLang="en-US" sz="2400" dirty="0">
                <a:solidFill>
                  <a:srgbClr val="0066CC"/>
                </a:solidFill>
                <a:ea typeface="黑体" panose="02010609060101010101" pitchFamily="49" charset="-122"/>
              </a:rPr>
              <a:t>侥幸躲过一劫，只受了点皮外伤。</a:t>
            </a:r>
          </a:p>
          <a:p>
            <a:pPr eaLnBrk="1" hangingPunct="1">
              <a:spcBef>
                <a:spcPct val="0"/>
              </a:spcBef>
              <a:buFontTx/>
              <a:buNone/>
            </a:pPr>
            <a:r>
              <a:rPr lang="zh-CN" altLang="en-US" sz="2400" dirty="0">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4" name="图片 13"/>
          <p:cNvPicPr>
            <a:picLocks noChangeAspect="1"/>
          </p:cNvPicPr>
          <p:nvPr/>
        </p:nvPicPr>
        <p:blipFill>
          <a:blip r:embed="rId4"/>
          <a:stretch>
            <a:fillRect/>
          </a:stretch>
        </p:blipFill>
        <p:spPr>
          <a:xfrm>
            <a:off x="2307264" y="0"/>
            <a:ext cx="9884735" cy="1577591"/>
          </a:xfrm>
          <a:prstGeom prst="rect">
            <a:avLst/>
          </a:prstGeom>
        </p:spPr>
      </p:pic>
      <p:sp>
        <p:nvSpPr>
          <p:cNvPr id="15"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 name="矩形 1"/>
          <p:cNvSpPr/>
          <p:nvPr/>
        </p:nvSpPr>
        <p:spPr>
          <a:xfrm>
            <a:off x="3436036" y="1722372"/>
            <a:ext cx="8583244" cy="954107"/>
          </a:xfrm>
          <a:prstGeom prst="rect">
            <a:avLst/>
          </a:prstGeom>
        </p:spPr>
        <p:txBody>
          <a:bodyPr wrap="square">
            <a:spAutoFit/>
          </a:bodyPr>
          <a:lstStyle/>
          <a:p>
            <a:pPr marL="447675" indent="-447675">
              <a:spcBef>
                <a:spcPct val="50000"/>
              </a:spcBef>
            </a:pPr>
            <a:r>
              <a:rPr lang="en-US" altLang="zh-CN" sz="2800" dirty="0" smtClean="0">
                <a:sym typeface="Wingdings 2" panose="05020102010507070707" pitchFamily="18" charset="2"/>
              </a:rPr>
              <a:t> </a:t>
            </a:r>
            <a:r>
              <a:rPr lang="en-US" altLang="zh-CN" sz="2800" dirty="0" smtClean="0"/>
              <a:t>affecting </a:t>
            </a:r>
            <a:r>
              <a:rPr lang="en-US" altLang="zh-CN" sz="2800" dirty="0"/>
              <a:t>only the surface of your skin or the outside part of </a:t>
            </a:r>
            <a:r>
              <a:rPr lang="en-US" altLang="zh-CN" sz="2800" dirty="0" err="1" smtClean="0"/>
              <a:t>sth</a:t>
            </a:r>
            <a:r>
              <a:rPr lang="en-US" altLang="zh-CN" sz="2800" dirty="0"/>
              <a:t>.</a:t>
            </a:r>
            <a:r>
              <a:rPr lang="en-US" altLang="zh-CN" sz="2800" dirty="0" smtClean="0"/>
              <a:t>, </a:t>
            </a:r>
            <a:r>
              <a:rPr lang="en-US" altLang="zh-CN" sz="2800" dirty="0"/>
              <a:t>and therefore not </a:t>
            </a:r>
            <a:r>
              <a:rPr lang="en-US" altLang="zh-CN" sz="2800" dirty="0" smtClean="0"/>
              <a:t>serious </a:t>
            </a:r>
            <a:r>
              <a:rPr lang="zh-CN" altLang="en-US" sz="2400" dirty="0" smtClean="0"/>
              <a:t>表皮</a:t>
            </a:r>
            <a:r>
              <a:rPr lang="zh-CN" altLang="en-US" sz="2400" dirty="0"/>
              <a:t>的，表面的</a:t>
            </a:r>
            <a:endParaRPr lang="en-US" altLang="zh-CN" sz="2400" dirty="0"/>
          </a:p>
        </p:txBody>
      </p:sp>
      <p:sp>
        <p:nvSpPr>
          <p:cNvPr id="17" name="矩形 16"/>
          <p:cNvSpPr/>
          <p:nvPr/>
        </p:nvSpPr>
        <p:spPr>
          <a:xfrm>
            <a:off x="3436036" y="2593153"/>
            <a:ext cx="8583244" cy="954107"/>
          </a:xfrm>
          <a:prstGeom prst="rect">
            <a:avLst/>
          </a:prstGeom>
        </p:spPr>
        <p:txBody>
          <a:bodyPr wrap="square">
            <a:spAutoFit/>
          </a:bodyPr>
          <a:lstStyle/>
          <a:p>
            <a:pPr marL="447675" indent="-447675">
              <a:spcBef>
                <a:spcPct val="50000"/>
              </a:spcBef>
            </a:pPr>
            <a:r>
              <a:rPr lang="en-US" altLang="zh-CN" sz="2800" dirty="0" smtClean="0">
                <a:sym typeface="Wingdings 2" panose="05020102010507070707" pitchFamily="18" charset="2"/>
              </a:rPr>
              <a:t> </a:t>
            </a:r>
            <a:r>
              <a:rPr lang="en-US" altLang="zh-CN" sz="2800" dirty="0" smtClean="0"/>
              <a:t>not </a:t>
            </a:r>
            <a:r>
              <a:rPr lang="en-US" altLang="zh-CN" sz="2800" dirty="0"/>
              <a:t>studying or looking at something carefully and only seeing the most noticeable </a:t>
            </a:r>
            <a:r>
              <a:rPr lang="en-US" altLang="zh-CN" sz="2800" dirty="0" smtClean="0"/>
              <a:t>things   </a:t>
            </a:r>
            <a:r>
              <a:rPr lang="zh-CN" altLang="en-US" sz="2400" dirty="0" smtClean="0"/>
              <a:t>肤浅</a:t>
            </a:r>
            <a:r>
              <a:rPr lang="zh-CN" altLang="en-US" sz="2400" dirty="0"/>
              <a:t>的，浅薄的</a:t>
            </a:r>
            <a:endParaRPr lang="en-US" altLang="zh-CN" sz="2400" dirty="0"/>
          </a:p>
        </p:txBody>
      </p:sp>
      <p:sp>
        <p:nvSpPr>
          <p:cNvPr id="3" name="矩形 2"/>
          <p:cNvSpPr/>
          <p:nvPr/>
        </p:nvSpPr>
        <p:spPr>
          <a:xfrm>
            <a:off x="702337" y="2587392"/>
            <a:ext cx="1604927" cy="954107"/>
          </a:xfrm>
          <a:prstGeom prst="rect">
            <a:avLst/>
          </a:prstGeom>
          <a:solidFill>
            <a:schemeClr val="accent1">
              <a:lumMod val="20000"/>
              <a:lumOff val="80000"/>
            </a:schemeClr>
          </a:solidFill>
        </p:spPr>
        <p:txBody>
          <a:bodyPr wrap="none">
            <a:spAutoFit/>
          </a:bodyPr>
          <a:lstStyle/>
          <a:p>
            <a:r>
              <a:rPr lang="en-US" altLang="zh-CN" sz="2800" dirty="0" smtClean="0">
                <a:solidFill>
                  <a:srgbClr val="0066CC"/>
                </a:solidFill>
              </a:rPr>
              <a:t>skin-deep</a:t>
            </a:r>
          </a:p>
          <a:p>
            <a:r>
              <a:rPr lang="en-US" altLang="zh-CN" sz="2800" dirty="0" smtClean="0">
                <a:solidFill>
                  <a:srgbClr val="0066CC"/>
                </a:solidFill>
              </a:rPr>
              <a:t>shallow</a:t>
            </a:r>
            <a:r>
              <a:rPr lang="zh-CN" altLang="en-US" sz="2800" dirty="0" smtClean="0"/>
              <a:t> </a:t>
            </a:r>
            <a:endParaRPr lang="zh-CN" altLang="en-US" sz="2800" dirty="0"/>
          </a:p>
        </p:txBody>
      </p:sp>
    </p:spTree>
    <p:extLst>
      <p:ext uri="{BB962C8B-B14F-4D97-AF65-F5344CB8AC3E}">
        <p14:creationId xmlns:p14="http://schemas.microsoft.com/office/powerpoint/2010/main" val="4171107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051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600518">
                                            <p:txEl>
                                              <p:pRg st="2" end="2"/>
                                            </p:txEl>
                                          </p:spTgt>
                                        </p:tgtEl>
                                        <p:attrNameLst>
                                          <p:attrName>style.visibility</p:attrName>
                                        </p:attrNameLst>
                                      </p:cBhvr>
                                      <p:to>
                                        <p:strVal val="visible"/>
                                      </p:to>
                                    </p:set>
                                    <p:animEffect transition="in" filter="fade">
                                      <p:cBhvr>
                                        <p:cTn id="11" dur="1000"/>
                                        <p:tgtEl>
                                          <p:spTgt spid="1600518">
                                            <p:txEl>
                                              <p:pRg st="2" end="2"/>
                                            </p:txEl>
                                          </p:spTgt>
                                        </p:tgtEl>
                                      </p:cBhvr>
                                    </p:animEffect>
                                    <p:anim calcmode="lin" valueType="num">
                                      <p:cBhvr>
                                        <p:cTn id="12" dur="1000" fill="hold"/>
                                        <p:tgtEl>
                                          <p:spTgt spid="1600518">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16005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600518">
                                            <p:txEl>
                                              <p:pRg st="6" end="6"/>
                                            </p:txEl>
                                          </p:spTgt>
                                        </p:tgtEl>
                                        <p:attrNameLst>
                                          <p:attrName>style.visibility</p:attrName>
                                        </p:attrNameLst>
                                      </p:cBhvr>
                                      <p:to>
                                        <p:strVal val="visible"/>
                                      </p:to>
                                    </p:set>
                                    <p:animEffect transition="in" filter="fade">
                                      <p:cBhvr>
                                        <p:cTn id="18" dur="1000"/>
                                        <p:tgtEl>
                                          <p:spTgt spid="1600518">
                                            <p:txEl>
                                              <p:pRg st="6" end="6"/>
                                            </p:txEl>
                                          </p:spTgt>
                                        </p:tgtEl>
                                      </p:cBhvr>
                                    </p:animEffect>
                                    <p:anim calcmode="lin" valueType="num">
                                      <p:cBhvr>
                                        <p:cTn id="19" dur="1000" fill="hold"/>
                                        <p:tgtEl>
                                          <p:spTgt spid="1600518">
                                            <p:txEl>
                                              <p:pRg st="6" end="6"/>
                                            </p:txEl>
                                          </p:spTgt>
                                        </p:tgtEl>
                                        <p:attrNameLst>
                                          <p:attrName>ppt_x</p:attrName>
                                        </p:attrNameLst>
                                      </p:cBhvr>
                                      <p:tavLst>
                                        <p:tav tm="0">
                                          <p:val>
                                            <p:strVal val="#ppt_x"/>
                                          </p:val>
                                        </p:tav>
                                        <p:tav tm="100000">
                                          <p:val>
                                            <p:strVal val="#ppt_x"/>
                                          </p:val>
                                        </p:tav>
                                      </p:tavLst>
                                    </p:anim>
                                    <p:anim calcmode="lin" valueType="num">
                                      <p:cBhvr>
                                        <p:cTn id="20" dur="1000" fill="hold"/>
                                        <p:tgtEl>
                                          <p:spTgt spid="160051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005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7" name="Rectangle 23"/>
          <p:cNvSpPr>
            <a:spLocks noGrp="1"/>
          </p:cNvSpPr>
          <p:nvPr>
            <p:ph type="title"/>
          </p:nvPr>
        </p:nvSpPr>
        <p:spPr>
          <a:xfrm>
            <a:off x="624840" y="1466320"/>
            <a:ext cx="10515600" cy="1325563"/>
          </a:xfrm>
        </p:spPr>
        <p:txBody>
          <a:bodyPr/>
          <a:lstStyle/>
          <a:p>
            <a:r>
              <a:rPr lang="en-US" altLang="zh-CN" b="1" dirty="0" smtClean="0"/>
              <a:t>mortal </a:t>
            </a:r>
            <a:r>
              <a:rPr lang="en-US" altLang="zh-CN" dirty="0" smtClean="0"/>
              <a:t>  </a:t>
            </a:r>
            <a:r>
              <a:rPr lang="en-US" altLang="zh-CN" i="1" dirty="0" smtClean="0"/>
              <a:t>a.</a:t>
            </a:r>
          </a:p>
        </p:txBody>
      </p:sp>
      <p:sp>
        <p:nvSpPr>
          <p:cNvPr id="59398" name="Rectangle 31"/>
          <p:cNvSpPr>
            <a:spLocks noGrp="1"/>
          </p:cNvSpPr>
          <p:nvPr>
            <p:ph type="body" idx="1"/>
          </p:nvPr>
        </p:nvSpPr>
        <p:spPr>
          <a:xfrm>
            <a:off x="3157279" y="1939444"/>
            <a:ext cx="10515600" cy="632076"/>
          </a:xfrm>
        </p:spPr>
        <p:txBody>
          <a:bodyPr/>
          <a:lstStyle/>
          <a:p>
            <a:pPr lvl="0" algn="just">
              <a:lnSpc>
                <a:spcPct val="80000"/>
              </a:lnSpc>
              <a:spcBef>
                <a:spcPct val="0"/>
              </a:spcBef>
              <a:buNone/>
            </a:pPr>
            <a:r>
              <a:rPr lang="en-US" altLang="zh-CN" b="0" dirty="0" smtClean="0"/>
              <a:t> </a:t>
            </a:r>
            <a:r>
              <a:rPr lang="en-US" altLang="zh-CN" dirty="0">
                <a:solidFill>
                  <a:prstClr val="black"/>
                </a:solidFill>
              </a:rPr>
              <a:t>serious enough to cause death</a:t>
            </a:r>
          </a:p>
        </p:txBody>
      </p:sp>
      <p:grpSp>
        <p:nvGrpSpPr>
          <p:cNvPr id="59399" name="组合 32"/>
          <p:cNvGrpSpPr>
            <a:grpSpLocks/>
          </p:cNvGrpSpPr>
          <p:nvPr/>
        </p:nvGrpSpPr>
        <p:grpSpPr bwMode="auto">
          <a:xfrm>
            <a:off x="1107772" y="3676435"/>
            <a:ext cx="8948960" cy="1093916"/>
            <a:chOff x="-274339" y="2206939"/>
            <a:chExt cx="8949023" cy="1095429"/>
          </a:xfrm>
        </p:grpSpPr>
        <p:sp>
          <p:nvSpPr>
            <p:cNvPr id="2" name="TextBox 28"/>
            <p:cNvSpPr txBox="1"/>
            <p:nvPr/>
          </p:nvSpPr>
          <p:spPr>
            <a:xfrm rot="454352">
              <a:off x="-274339" y="2557779"/>
              <a:ext cx="2634839" cy="523944"/>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2800" b="1" dirty="0">
                  <a:solidFill>
                    <a:srgbClr val="990000"/>
                  </a:solidFill>
                  <a:latin typeface="Century Gothic" pitchFamily="34" charset="0"/>
                </a:rPr>
                <a:t>mortal flaw</a:t>
              </a:r>
              <a:endParaRPr lang="en-US" altLang="zh-CN" sz="2800" b="1" dirty="0">
                <a:latin typeface="Century Gothic" pitchFamily="34" charset="0"/>
              </a:endParaRPr>
            </a:p>
          </p:txBody>
        </p:sp>
        <p:sp>
          <p:nvSpPr>
            <p:cNvPr id="4" name="TextBox 29"/>
            <p:cNvSpPr txBox="1"/>
            <p:nvPr/>
          </p:nvSpPr>
          <p:spPr>
            <a:xfrm rot="21207731">
              <a:off x="2058969" y="2206939"/>
              <a:ext cx="2786083" cy="523944"/>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2800" b="1" dirty="0">
                  <a:solidFill>
                    <a:srgbClr val="4F6228"/>
                  </a:solidFill>
                  <a:latin typeface="Century Gothic" pitchFamily="34" charset="0"/>
                </a:rPr>
                <a:t>mortal enemy</a:t>
              </a:r>
            </a:p>
          </p:txBody>
        </p:sp>
        <p:sp>
          <p:nvSpPr>
            <p:cNvPr id="5" name="TextBox 30"/>
            <p:cNvSpPr txBox="1"/>
            <p:nvPr/>
          </p:nvSpPr>
          <p:spPr>
            <a:xfrm rot="887131">
              <a:off x="4631800" y="2778424"/>
              <a:ext cx="2488806" cy="523944"/>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2800" b="1" dirty="0">
                  <a:solidFill>
                    <a:srgbClr val="E46C0A"/>
                  </a:solidFill>
                  <a:latin typeface="Century Gothic" pitchFamily="34" charset="0"/>
                </a:rPr>
                <a:t>mortal fear</a:t>
              </a:r>
              <a:endParaRPr lang="zh-CN" altLang="en-US" sz="2800" b="1" dirty="0">
                <a:solidFill>
                  <a:srgbClr val="E46C0A"/>
                </a:solidFill>
                <a:latin typeface="Century Gothic" pitchFamily="34" charset="0"/>
              </a:endParaRPr>
            </a:p>
          </p:txBody>
        </p:sp>
        <p:sp>
          <p:nvSpPr>
            <p:cNvPr id="7" name="TextBox 31"/>
            <p:cNvSpPr txBox="1"/>
            <p:nvPr/>
          </p:nvSpPr>
          <p:spPr>
            <a:xfrm rot="21153087">
              <a:off x="6317229" y="2314418"/>
              <a:ext cx="2357455" cy="523944"/>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2800" b="1" dirty="0">
                  <a:solidFill>
                    <a:srgbClr val="339933"/>
                  </a:solidFill>
                  <a:latin typeface="Century Gothic" pitchFamily="34" charset="0"/>
                </a:rPr>
                <a:t>mortal sin </a:t>
              </a:r>
              <a:endParaRPr lang="zh-CN" altLang="en-US" sz="2800" b="1" dirty="0">
                <a:latin typeface="Century Gothic" pitchFamily="34" charset="0"/>
              </a:endParaRPr>
            </a:p>
          </p:txBody>
        </p:sp>
      </p:grpSp>
      <p:grpSp>
        <p:nvGrpSpPr>
          <p:cNvPr id="8" name="组合 32"/>
          <p:cNvGrpSpPr>
            <a:grpSpLocks/>
          </p:cNvGrpSpPr>
          <p:nvPr/>
        </p:nvGrpSpPr>
        <p:grpSpPr bwMode="auto">
          <a:xfrm>
            <a:off x="995680" y="4962677"/>
            <a:ext cx="10150126" cy="1362744"/>
            <a:chOff x="427009" y="2062084"/>
            <a:chExt cx="8459047" cy="1364627"/>
          </a:xfrm>
        </p:grpSpPr>
        <p:sp>
          <p:nvSpPr>
            <p:cNvPr id="29" name="TextBox 28"/>
            <p:cNvSpPr txBox="1"/>
            <p:nvPr/>
          </p:nvSpPr>
          <p:spPr>
            <a:xfrm rot="454352">
              <a:off x="427009" y="2387031"/>
              <a:ext cx="1928825" cy="955426"/>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2800" dirty="0">
                  <a:solidFill>
                    <a:srgbClr val="990000"/>
                  </a:solidFill>
                  <a:latin typeface="Century Gothic" pitchFamily="34" charset="0"/>
                  <a:ea typeface="黑体" pitchFamily="2" charset="-122"/>
                </a:rPr>
                <a:t>致命的缺陷</a:t>
              </a:r>
              <a:endParaRPr lang="zh-CN" altLang="en-US" sz="2800" dirty="0">
                <a:latin typeface="Century Gothic" pitchFamily="34" charset="0"/>
                <a:ea typeface="黑体" pitchFamily="2" charset="-122"/>
              </a:endParaRPr>
            </a:p>
          </p:txBody>
        </p:sp>
        <p:sp>
          <p:nvSpPr>
            <p:cNvPr id="30" name="TextBox 29"/>
            <p:cNvSpPr txBox="1"/>
            <p:nvPr/>
          </p:nvSpPr>
          <p:spPr>
            <a:xfrm rot="21207731">
              <a:off x="2193501" y="2062084"/>
              <a:ext cx="2786081" cy="523944"/>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2800" dirty="0">
                  <a:solidFill>
                    <a:srgbClr val="4F6228"/>
                  </a:solidFill>
                  <a:latin typeface="Century Gothic" pitchFamily="34" charset="0"/>
                  <a:ea typeface="黑体" pitchFamily="2" charset="-122"/>
                </a:rPr>
                <a:t>不共戴天的敌人</a:t>
              </a:r>
            </a:p>
          </p:txBody>
        </p:sp>
        <p:sp>
          <p:nvSpPr>
            <p:cNvPr id="31" name="TextBox 30"/>
            <p:cNvSpPr txBox="1"/>
            <p:nvPr/>
          </p:nvSpPr>
          <p:spPr>
            <a:xfrm rot="887131">
              <a:off x="4643439" y="2471285"/>
              <a:ext cx="1785949" cy="955426"/>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2800" dirty="0">
                  <a:solidFill>
                    <a:srgbClr val="E46C0A"/>
                  </a:solidFill>
                  <a:latin typeface="Century Gothic" pitchFamily="34" charset="0"/>
                  <a:ea typeface="黑体" pitchFamily="2" charset="-122"/>
                </a:rPr>
                <a:t>极度的恐惧</a:t>
              </a:r>
            </a:p>
          </p:txBody>
        </p:sp>
        <p:sp>
          <p:nvSpPr>
            <p:cNvPr id="32" name="TextBox 31"/>
            <p:cNvSpPr txBox="1"/>
            <p:nvPr/>
          </p:nvSpPr>
          <p:spPr>
            <a:xfrm rot="21153087">
              <a:off x="6576366" y="2354236"/>
              <a:ext cx="2309690" cy="523943"/>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2800" dirty="0">
                  <a:solidFill>
                    <a:srgbClr val="339933"/>
                  </a:solidFill>
                  <a:latin typeface="Century Gothic" pitchFamily="34" charset="0"/>
                  <a:ea typeface="黑体" pitchFamily="2" charset="-122"/>
                </a:rPr>
                <a:t>不可饶恕的罪行</a:t>
              </a:r>
              <a:endParaRPr lang="zh-CN" altLang="en-US" sz="2800" dirty="0">
                <a:latin typeface="Century Gothic" pitchFamily="34" charset="0"/>
                <a:ea typeface="黑体" pitchFamily="2" charset="-122"/>
              </a:endParaRPr>
            </a:p>
          </p:txBody>
        </p:sp>
      </p:grpSp>
      <p:sp>
        <p:nvSpPr>
          <p:cNvPr id="59401" name="Text Box 31"/>
          <p:cNvSpPr txBox="1">
            <a:spLocks noChangeAspect="1" noChangeArrowheads="1"/>
          </p:cNvSpPr>
          <p:nvPr/>
        </p:nvSpPr>
        <p:spPr bwMode="auto">
          <a:xfrm>
            <a:off x="862546" y="2751935"/>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spcBef>
                <a:spcPct val="50000"/>
              </a:spcBef>
            </a:pPr>
            <a:r>
              <a:rPr lang="en-US" altLang="zh-CN" sz="2800" dirty="0">
                <a:solidFill>
                  <a:schemeClr val="tx1"/>
                </a:solidFill>
              </a:rPr>
              <a:t>Work in pairs and translate the collocations.</a:t>
            </a:r>
          </a:p>
        </p:txBody>
      </p:sp>
      <p:pic>
        <p:nvPicPr>
          <p:cNvPr id="24" name="图片 2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5" name="图片 24"/>
          <p:cNvPicPr>
            <a:picLocks noChangeAspect="1"/>
          </p:cNvPicPr>
          <p:nvPr/>
        </p:nvPicPr>
        <p:blipFill>
          <a:blip r:embed="rId4"/>
          <a:stretch>
            <a:fillRect/>
          </a:stretch>
        </p:blipFill>
        <p:spPr>
          <a:xfrm>
            <a:off x="2307264" y="0"/>
            <a:ext cx="9884735" cy="1577591"/>
          </a:xfrm>
          <a:prstGeom prst="rect">
            <a:avLst/>
          </a:prstGeom>
        </p:spPr>
      </p:pic>
      <p:sp>
        <p:nvSpPr>
          <p:cNvPr id="26"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3" name="矩形 2"/>
          <p:cNvSpPr/>
          <p:nvPr/>
        </p:nvSpPr>
        <p:spPr>
          <a:xfrm>
            <a:off x="8711146" y="1971117"/>
            <a:ext cx="6096000" cy="830997"/>
          </a:xfrm>
          <a:prstGeom prst="rect">
            <a:avLst/>
          </a:prstGeom>
        </p:spPr>
        <p:txBody>
          <a:bodyPr>
            <a:spAutoFit/>
          </a:bodyPr>
          <a:lstStyle/>
          <a:p>
            <a:pPr algn="just">
              <a:defRPr/>
            </a:pPr>
            <a:r>
              <a:rPr lang="en-US" altLang="zh-CN" sz="2400" b="1" dirty="0">
                <a:solidFill>
                  <a:schemeClr val="accent6">
                    <a:lumMod val="50000"/>
                  </a:schemeClr>
                </a:solidFill>
              </a:rPr>
              <a:t>Word family: </a:t>
            </a:r>
            <a:r>
              <a:rPr lang="en-US" altLang="zh-CN" sz="2400" b="1" dirty="0"/>
              <a:t>mortality</a:t>
            </a:r>
            <a:r>
              <a:rPr lang="en-US" altLang="zh-CN" sz="2400" b="1" dirty="0">
                <a:solidFill>
                  <a:schemeClr val="accent6">
                    <a:lumMod val="50000"/>
                  </a:schemeClr>
                </a:solidFill>
              </a:rPr>
              <a:t> </a:t>
            </a:r>
            <a:r>
              <a:rPr lang="en-US" altLang="zh-CN" sz="2400" i="1" dirty="0">
                <a:solidFill>
                  <a:srgbClr val="C00000"/>
                </a:solidFill>
              </a:rPr>
              <a:t>n.</a:t>
            </a:r>
          </a:p>
          <a:p>
            <a:pPr algn="just">
              <a:defRPr/>
            </a:pPr>
            <a:r>
              <a:rPr lang="en-US" altLang="zh-CN" sz="2400" b="1" dirty="0">
                <a:solidFill>
                  <a:schemeClr val="accent6">
                    <a:lumMod val="50000"/>
                  </a:schemeClr>
                </a:solidFill>
              </a:rPr>
              <a:t>Antonym: </a:t>
            </a:r>
            <a:r>
              <a:rPr lang="en-US" altLang="zh-CN" sz="2400" b="1" dirty="0"/>
              <a:t>immortal </a:t>
            </a:r>
            <a:r>
              <a:rPr lang="en-US" altLang="zh-CN" sz="2400" i="1" dirty="0">
                <a:solidFill>
                  <a:srgbClr val="C00000"/>
                </a:solidFill>
              </a:rPr>
              <a:t>a.</a:t>
            </a:r>
            <a:endParaRPr lang="zh-CN" altLang="en-US" sz="2400" b="1" dirty="0"/>
          </a:p>
        </p:txBody>
      </p:sp>
    </p:spTree>
    <p:extLst>
      <p:ext uri="{BB962C8B-B14F-4D97-AF65-F5344CB8AC3E}">
        <p14:creationId xmlns:p14="http://schemas.microsoft.com/office/powerpoint/2010/main" val="423554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1" name="Rectangle 5"/>
          <p:cNvSpPr>
            <a:spLocks noGrp="1" noChangeAspect="1"/>
          </p:cNvSpPr>
          <p:nvPr>
            <p:ph type="title"/>
          </p:nvPr>
        </p:nvSpPr>
        <p:spPr>
          <a:xfrm>
            <a:off x="438804" y="1296878"/>
            <a:ext cx="10515600" cy="1325563"/>
          </a:xfrm>
          <a:noFill/>
        </p:spPr>
        <p:txBody>
          <a:bodyPr/>
          <a:lstStyle/>
          <a:p>
            <a:r>
              <a:rPr lang="en-US" altLang="zh-CN" b="1" dirty="0" smtClean="0"/>
              <a:t>waterproof</a:t>
            </a:r>
            <a:r>
              <a:rPr lang="en-US" altLang="zh-CN" dirty="0" smtClean="0"/>
              <a:t>  </a:t>
            </a:r>
            <a:r>
              <a:rPr lang="en-US" altLang="zh-CN" i="1" dirty="0" smtClean="0"/>
              <a:t>a.</a:t>
            </a:r>
            <a:endParaRPr lang="en-US" altLang="zh-CN" dirty="0" smtClean="0"/>
          </a:p>
        </p:txBody>
      </p:sp>
      <p:sp>
        <p:nvSpPr>
          <p:cNvPr id="60422" name="Rectangle 6"/>
          <p:cNvSpPr>
            <a:spLocks noGrp="1" noChangeAspect="1"/>
          </p:cNvSpPr>
          <p:nvPr>
            <p:ph type="body" idx="1"/>
          </p:nvPr>
        </p:nvSpPr>
        <p:spPr>
          <a:xfrm>
            <a:off x="3842852" y="1743650"/>
            <a:ext cx="10515600" cy="445619"/>
          </a:xfrm>
          <a:noFill/>
        </p:spPr>
        <p:txBody>
          <a:bodyPr>
            <a:noAutofit/>
          </a:bodyPr>
          <a:lstStyle/>
          <a:p>
            <a:pPr eaLnBrk="1" hangingPunct="1">
              <a:lnSpc>
                <a:spcPct val="90000"/>
              </a:lnSpc>
              <a:spcBef>
                <a:spcPct val="50000"/>
              </a:spcBef>
              <a:buFontTx/>
              <a:buNone/>
            </a:pPr>
            <a:r>
              <a:rPr lang="en-US" altLang="zh-CN" dirty="0" smtClean="0"/>
              <a:t>   </a:t>
            </a:r>
            <a:r>
              <a:rPr lang="en-US" altLang="zh-CN" b="0" dirty="0" smtClean="0"/>
              <a:t>which not let water through</a:t>
            </a:r>
          </a:p>
          <a:p>
            <a:pPr eaLnBrk="1" hangingPunct="1">
              <a:lnSpc>
                <a:spcPct val="90000"/>
              </a:lnSpc>
              <a:spcBef>
                <a:spcPct val="50000"/>
              </a:spcBef>
              <a:buFontTx/>
              <a:buNone/>
            </a:pPr>
            <a:r>
              <a:rPr lang="en-US" altLang="zh-CN" dirty="0" smtClean="0"/>
              <a:t>   </a:t>
            </a:r>
          </a:p>
        </p:txBody>
      </p:sp>
      <p:grpSp>
        <p:nvGrpSpPr>
          <p:cNvPr id="60425" name="Group 25"/>
          <p:cNvGrpSpPr>
            <a:grpSpLocks/>
          </p:cNvGrpSpPr>
          <p:nvPr/>
        </p:nvGrpSpPr>
        <p:grpSpPr bwMode="auto">
          <a:xfrm>
            <a:off x="901871" y="3759327"/>
            <a:ext cx="5379733" cy="1254124"/>
            <a:chOff x="70" y="2294"/>
            <a:chExt cx="3172" cy="790"/>
          </a:xfrm>
        </p:grpSpPr>
        <p:sp>
          <p:nvSpPr>
            <p:cNvPr id="2" name="TextBox 28"/>
            <p:cNvSpPr txBox="1"/>
            <p:nvPr/>
          </p:nvSpPr>
          <p:spPr>
            <a:xfrm rot="454352">
              <a:off x="70" y="2483"/>
              <a:ext cx="1469" cy="60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2800" b="1" dirty="0">
                  <a:solidFill>
                    <a:srgbClr val="990000"/>
                  </a:solidFill>
                  <a:latin typeface="Century Gothic" pitchFamily="34" charset="0"/>
                </a:rPr>
                <a:t>fire proof materials</a:t>
              </a:r>
              <a:endParaRPr lang="zh-CN" altLang="en-US" sz="2800" b="1" dirty="0">
                <a:latin typeface="Century Gothic" pitchFamily="34" charset="0"/>
              </a:endParaRPr>
            </a:p>
          </p:txBody>
        </p:sp>
        <p:sp>
          <p:nvSpPr>
            <p:cNvPr id="3" name="TextBox 29"/>
            <p:cNvSpPr txBox="1"/>
            <p:nvPr/>
          </p:nvSpPr>
          <p:spPr>
            <a:xfrm rot="21207731">
              <a:off x="1362" y="2294"/>
              <a:ext cx="1880" cy="330"/>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2800" b="1" dirty="0">
                  <a:solidFill>
                    <a:srgbClr val="4F6228"/>
                  </a:solidFill>
                  <a:latin typeface="Century Gothic" pitchFamily="34" charset="0"/>
                </a:rPr>
                <a:t>kiss proof lipstick</a:t>
              </a:r>
            </a:p>
          </p:txBody>
        </p:sp>
      </p:grpSp>
      <p:grpSp>
        <p:nvGrpSpPr>
          <p:cNvPr id="1711132" name="Group 28"/>
          <p:cNvGrpSpPr>
            <a:grpSpLocks/>
          </p:cNvGrpSpPr>
          <p:nvPr/>
        </p:nvGrpSpPr>
        <p:grpSpPr bwMode="auto">
          <a:xfrm>
            <a:off x="1866390" y="5011418"/>
            <a:ext cx="4090988" cy="820738"/>
            <a:chOff x="382" y="2972"/>
            <a:chExt cx="2577" cy="517"/>
          </a:xfrm>
        </p:grpSpPr>
        <p:sp>
          <p:nvSpPr>
            <p:cNvPr id="4" name="TextBox 30"/>
            <p:cNvSpPr txBox="1"/>
            <p:nvPr/>
          </p:nvSpPr>
          <p:spPr>
            <a:xfrm rot="887131">
              <a:off x="382" y="3159"/>
              <a:ext cx="1224" cy="330"/>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2800" dirty="0">
                  <a:solidFill>
                    <a:srgbClr val="E46C0A"/>
                  </a:solidFill>
                  <a:latin typeface="Century Gothic" pitchFamily="34" charset="0"/>
                  <a:ea typeface="黑体" pitchFamily="2" charset="-122"/>
                </a:rPr>
                <a:t>耐火材料</a:t>
              </a:r>
            </a:p>
          </p:txBody>
        </p:sp>
        <p:sp>
          <p:nvSpPr>
            <p:cNvPr id="5" name="TextBox 31"/>
            <p:cNvSpPr txBox="1"/>
            <p:nvPr/>
          </p:nvSpPr>
          <p:spPr>
            <a:xfrm rot="21153087">
              <a:off x="1474" y="2972"/>
              <a:ext cx="1485" cy="330"/>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2800" dirty="0">
                  <a:solidFill>
                    <a:srgbClr val="339933"/>
                  </a:solidFill>
                  <a:latin typeface="Century Gothic" pitchFamily="34" charset="0"/>
                  <a:ea typeface="黑体" pitchFamily="2" charset="-122"/>
                </a:rPr>
                <a:t>不脱色唇膏</a:t>
              </a:r>
              <a:endParaRPr lang="zh-CN" altLang="en-US" sz="2800" dirty="0">
                <a:latin typeface="Century Gothic" pitchFamily="34" charset="0"/>
                <a:ea typeface="黑体" pitchFamily="2" charset="-122"/>
              </a:endParaRPr>
            </a:p>
          </p:txBody>
        </p:sp>
      </p:grpSp>
      <p:grpSp>
        <p:nvGrpSpPr>
          <p:cNvPr id="60427" name="Group 32"/>
          <p:cNvGrpSpPr>
            <a:grpSpLocks/>
          </p:cNvGrpSpPr>
          <p:nvPr/>
        </p:nvGrpSpPr>
        <p:grpSpPr bwMode="auto">
          <a:xfrm>
            <a:off x="6136591" y="3399691"/>
            <a:ext cx="4541838" cy="1047751"/>
            <a:chOff x="256" y="2302"/>
            <a:chExt cx="2861" cy="660"/>
          </a:xfrm>
        </p:grpSpPr>
        <p:sp>
          <p:nvSpPr>
            <p:cNvPr id="29" name="TextBox 28"/>
            <p:cNvSpPr txBox="1"/>
            <p:nvPr/>
          </p:nvSpPr>
          <p:spPr>
            <a:xfrm rot="454352">
              <a:off x="256" y="2632"/>
              <a:ext cx="1844" cy="330"/>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2800" b="1" dirty="0">
                  <a:solidFill>
                    <a:srgbClr val="990000"/>
                  </a:solidFill>
                  <a:latin typeface="Century Gothic" pitchFamily="34" charset="0"/>
                </a:rPr>
                <a:t>wear-proof</a:t>
              </a:r>
              <a:endParaRPr lang="zh-CN" altLang="en-US" sz="2800" b="1" dirty="0">
                <a:latin typeface="Century Gothic" pitchFamily="34" charset="0"/>
              </a:endParaRPr>
            </a:p>
          </p:txBody>
        </p:sp>
        <p:sp>
          <p:nvSpPr>
            <p:cNvPr id="30" name="TextBox 29"/>
            <p:cNvSpPr txBox="1"/>
            <p:nvPr/>
          </p:nvSpPr>
          <p:spPr>
            <a:xfrm rot="21207731">
              <a:off x="1362" y="2302"/>
              <a:ext cx="1755" cy="330"/>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en-US" altLang="zh-CN" sz="2800" b="1" dirty="0">
                  <a:solidFill>
                    <a:srgbClr val="4F6228"/>
                  </a:solidFill>
                  <a:latin typeface="Century Gothic" pitchFamily="34" charset="0"/>
                </a:rPr>
                <a:t>scratch proof</a:t>
              </a:r>
            </a:p>
          </p:txBody>
        </p:sp>
      </p:grpSp>
      <p:grpSp>
        <p:nvGrpSpPr>
          <p:cNvPr id="1711139" name="Group 35"/>
          <p:cNvGrpSpPr>
            <a:grpSpLocks/>
          </p:cNvGrpSpPr>
          <p:nvPr/>
        </p:nvGrpSpPr>
        <p:grpSpPr bwMode="auto">
          <a:xfrm>
            <a:off x="6606372" y="4827576"/>
            <a:ext cx="4090987" cy="822326"/>
            <a:chOff x="382" y="2972"/>
            <a:chExt cx="2577" cy="518"/>
          </a:xfrm>
        </p:grpSpPr>
        <p:sp>
          <p:nvSpPr>
            <p:cNvPr id="31" name="TextBox 30"/>
            <p:cNvSpPr txBox="1"/>
            <p:nvPr/>
          </p:nvSpPr>
          <p:spPr>
            <a:xfrm rot="887131">
              <a:off x="382" y="3160"/>
              <a:ext cx="1224" cy="330"/>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2800" dirty="0">
                  <a:solidFill>
                    <a:srgbClr val="E46C0A"/>
                  </a:solidFill>
                  <a:latin typeface="Century Gothic" pitchFamily="34" charset="0"/>
                  <a:ea typeface="黑体" pitchFamily="2" charset="-122"/>
                </a:rPr>
                <a:t>耐磨的</a:t>
              </a:r>
            </a:p>
          </p:txBody>
        </p:sp>
        <p:sp>
          <p:nvSpPr>
            <p:cNvPr id="32" name="TextBox 31"/>
            <p:cNvSpPr txBox="1"/>
            <p:nvPr/>
          </p:nvSpPr>
          <p:spPr>
            <a:xfrm rot="21153087">
              <a:off x="1474" y="2972"/>
              <a:ext cx="1485" cy="330"/>
            </a:xfrm>
            <a:prstGeom prst="rect">
              <a:avLst/>
            </a:prstGeom>
            <a:solidFill>
              <a:schemeClr val="bg1"/>
            </a:solidFill>
            <a:effectLst>
              <a:outerShdw blurRad="50800" dist="38100" dir="5400000" algn="t" rotWithShape="0">
                <a:prstClr val="black">
                  <a:alpha val="40000"/>
                </a:prstClr>
              </a:outerShdw>
            </a:effec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2800" dirty="0">
                  <a:solidFill>
                    <a:srgbClr val="339933"/>
                  </a:solidFill>
                  <a:latin typeface="Century Gothic" pitchFamily="34" charset="0"/>
                  <a:ea typeface="黑体" pitchFamily="2" charset="-122"/>
                </a:rPr>
                <a:t>防刮伤的</a:t>
              </a:r>
              <a:endParaRPr lang="zh-CN" altLang="en-US" sz="2800" dirty="0">
                <a:latin typeface="Century Gothic" pitchFamily="34" charset="0"/>
                <a:ea typeface="黑体" pitchFamily="2" charset="-122"/>
              </a:endParaRPr>
            </a:p>
          </p:txBody>
        </p:sp>
      </p:gr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6" name="图片 25"/>
          <p:cNvPicPr>
            <a:picLocks noChangeAspect="1"/>
          </p:cNvPicPr>
          <p:nvPr/>
        </p:nvPicPr>
        <p:blipFill>
          <a:blip r:embed="rId4"/>
          <a:stretch>
            <a:fillRect/>
          </a:stretch>
        </p:blipFill>
        <p:spPr>
          <a:xfrm>
            <a:off x="2307264" y="0"/>
            <a:ext cx="9884735" cy="1577591"/>
          </a:xfrm>
          <a:prstGeom prst="rect">
            <a:avLst/>
          </a:prstGeom>
        </p:spPr>
      </p:pic>
      <p:sp>
        <p:nvSpPr>
          <p:cNvPr id="28"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7" name="矩形 6"/>
          <p:cNvSpPr/>
          <p:nvPr/>
        </p:nvSpPr>
        <p:spPr>
          <a:xfrm>
            <a:off x="949575" y="2485891"/>
            <a:ext cx="7750583" cy="480131"/>
          </a:xfrm>
          <a:prstGeom prst="rect">
            <a:avLst/>
          </a:prstGeom>
        </p:spPr>
        <p:txBody>
          <a:bodyPr wrap="none">
            <a:spAutoFit/>
          </a:bodyPr>
          <a:lstStyle/>
          <a:p>
            <a:pPr>
              <a:lnSpc>
                <a:spcPct val="90000"/>
              </a:lnSpc>
              <a:spcBef>
                <a:spcPct val="50000"/>
              </a:spcBef>
            </a:pPr>
            <a:r>
              <a:rPr lang="en-US" altLang="zh-CN" sz="2800" dirty="0"/>
              <a:t>Work in pairs and find more similar word formation.</a:t>
            </a:r>
          </a:p>
        </p:txBody>
      </p:sp>
    </p:spTree>
    <p:extLst>
      <p:ext uri="{BB962C8B-B14F-4D97-AF65-F5344CB8AC3E}">
        <p14:creationId xmlns:p14="http://schemas.microsoft.com/office/powerpoint/2010/main" val="3529888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111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11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708150" y="74614"/>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414891" y="1751219"/>
            <a:ext cx="8834438" cy="6065837"/>
          </a:xfrm>
        </p:spPr>
        <p:txBody>
          <a:bodyPr/>
          <a:lstStyle/>
          <a:p>
            <a:pPr marL="514350" lvl="2" indent="-514350" algn="just">
              <a:lnSpc>
                <a:spcPct val="100000"/>
              </a:lnSpc>
              <a:buFont typeface="+mj-lt"/>
              <a:buAutoNum type="arabicPeriod"/>
              <a:defRPr/>
            </a:pPr>
            <a:r>
              <a:rPr lang="en-US" sz="2800" dirty="0"/>
              <a:t>have ants in one’s pants</a:t>
            </a:r>
          </a:p>
          <a:p>
            <a:pPr marL="266700" lvl="2" indent="-266700" algn="just">
              <a:lnSpc>
                <a:spcPct val="100000"/>
              </a:lnSpc>
              <a:buNone/>
              <a:defRPr/>
            </a:pPr>
            <a:r>
              <a:rPr lang="en-US" sz="2800" dirty="0">
                <a:solidFill>
                  <a:srgbClr val="C00000"/>
                </a:solidFill>
              </a:rPr>
              <a:t>       </a:t>
            </a:r>
            <a:r>
              <a:rPr lang="en-US" sz="2800" dirty="0">
                <a:solidFill>
                  <a:srgbClr val="0070C0"/>
                </a:solidFill>
              </a:rPr>
              <a:t>Sb. is restless or nervous.</a:t>
            </a:r>
          </a:p>
          <a:p>
            <a:pPr marL="514350" lvl="2" indent="-514350" algn="just">
              <a:lnSpc>
                <a:spcPct val="100000"/>
              </a:lnSpc>
              <a:buFont typeface="+mj-lt"/>
              <a:buAutoNum type="arabicPeriod" startAt="2"/>
              <a:defRPr/>
            </a:pPr>
            <a:r>
              <a:rPr lang="en-US" sz="2800" dirty="0"/>
              <a:t>wear the pants in the family</a:t>
            </a:r>
          </a:p>
          <a:p>
            <a:pPr marL="266700" lvl="2" indent="-266700" algn="just">
              <a:lnSpc>
                <a:spcPct val="100000"/>
              </a:lnSpc>
              <a:buNone/>
              <a:defRPr/>
            </a:pPr>
            <a:r>
              <a:rPr lang="en-US" sz="2800" dirty="0">
                <a:solidFill>
                  <a:srgbClr val="C00000"/>
                </a:solidFill>
              </a:rPr>
              <a:t>       </a:t>
            </a:r>
            <a:r>
              <a:rPr lang="en-US" sz="2800" dirty="0">
                <a:solidFill>
                  <a:srgbClr val="0070C0"/>
                </a:solidFill>
              </a:rPr>
              <a:t>takes control in the family</a:t>
            </a:r>
          </a:p>
          <a:p>
            <a:pPr marL="514350" lvl="2" indent="-514350" algn="just">
              <a:lnSpc>
                <a:spcPct val="100000"/>
              </a:lnSpc>
              <a:buFont typeface="+mj-lt"/>
              <a:buAutoNum type="arabicPeriod" startAt="3"/>
              <a:defRPr/>
            </a:pPr>
            <a:r>
              <a:rPr lang="en-US" sz="2800" dirty="0"/>
              <a:t>burn a hole in one’s pocket</a:t>
            </a:r>
          </a:p>
          <a:p>
            <a:pPr marL="266700" lvl="2" indent="-266700" algn="just">
              <a:lnSpc>
                <a:spcPct val="100000"/>
              </a:lnSpc>
              <a:buNone/>
              <a:defRPr/>
            </a:pPr>
            <a:r>
              <a:rPr lang="en-US" sz="2800" dirty="0">
                <a:solidFill>
                  <a:srgbClr val="C00000"/>
                </a:solidFill>
              </a:rPr>
              <a:t>       </a:t>
            </a:r>
            <a:r>
              <a:rPr lang="en-US" sz="2800" dirty="0">
                <a:solidFill>
                  <a:srgbClr val="0070C0"/>
                </a:solidFill>
              </a:rPr>
              <a:t>money is likely to be spent quickly</a:t>
            </a:r>
          </a:p>
          <a:p>
            <a:pPr marL="514350" lvl="2" indent="-514350" algn="just">
              <a:lnSpc>
                <a:spcPct val="100000"/>
              </a:lnSpc>
              <a:buFont typeface="+mj-lt"/>
              <a:buAutoNum type="arabicPeriod" startAt="4"/>
              <a:defRPr/>
            </a:pPr>
            <a:r>
              <a:rPr lang="en-US" sz="2800" dirty="0"/>
              <a:t>tighten one’s belt</a:t>
            </a:r>
          </a:p>
          <a:p>
            <a:pPr marL="0" lvl="2" indent="0" algn="just">
              <a:lnSpc>
                <a:spcPct val="100000"/>
              </a:lnSpc>
              <a:buNone/>
              <a:defRPr/>
            </a:pPr>
            <a:r>
              <a:rPr lang="en-US" sz="2800" dirty="0">
                <a:solidFill>
                  <a:srgbClr val="C00000"/>
                </a:solidFill>
              </a:rPr>
              <a:t>       </a:t>
            </a:r>
            <a:r>
              <a:rPr lang="en-US" sz="2800" dirty="0">
                <a:solidFill>
                  <a:srgbClr val="0070C0"/>
                </a:solidFill>
              </a:rPr>
              <a:t>have to live on less money and spend money carefully</a:t>
            </a:r>
          </a:p>
          <a:p>
            <a:pPr marL="514350" lvl="2" indent="-514350" algn="just">
              <a:lnSpc>
                <a:spcPct val="100000"/>
              </a:lnSpc>
              <a:buFont typeface="+mj-lt"/>
              <a:buAutoNum type="arabicPeriod" startAt="5"/>
              <a:defRPr/>
            </a:pPr>
            <a:r>
              <a:rPr lang="en-US" sz="2800" dirty="0"/>
              <a:t>take one’s hat off to sb.</a:t>
            </a:r>
          </a:p>
          <a:p>
            <a:pPr marL="266700" lvl="2" indent="-266700" algn="just">
              <a:lnSpc>
                <a:spcPct val="100000"/>
              </a:lnSpc>
              <a:buNone/>
              <a:defRPr/>
            </a:pPr>
            <a:r>
              <a:rPr lang="en-US" sz="2800" dirty="0"/>
              <a:t>       </a:t>
            </a:r>
            <a:r>
              <a:rPr lang="en-US" sz="2800" dirty="0">
                <a:solidFill>
                  <a:srgbClr val="0070C0"/>
                </a:solidFill>
              </a:rPr>
              <a:t>praise sb.</a:t>
            </a:r>
            <a:endParaRPr lang="zh-CN" altLang="en-US" dirty="0">
              <a:solidFill>
                <a:srgbClr val="0070C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1" name="图片 10"/>
          <p:cNvPicPr>
            <a:picLocks noChangeAspect="1"/>
          </p:cNvPicPr>
          <p:nvPr/>
        </p:nvPicPr>
        <p:blipFill>
          <a:blip r:embed="rId3"/>
          <a:stretch>
            <a:fillRect/>
          </a:stretch>
        </p:blipFill>
        <p:spPr>
          <a:xfrm>
            <a:off x="2307264" y="0"/>
            <a:ext cx="9884735" cy="1577591"/>
          </a:xfrm>
          <a:prstGeom prst="rect">
            <a:avLst/>
          </a:prstGeom>
        </p:spPr>
      </p:pic>
      <p:sp>
        <p:nvSpPr>
          <p:cNvPr id="12"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1026" name="Picture 2" descr="https://timgsa.baidu.com/timg?image&amp;quality=80&amp;size=b9999_10000&amp;sec=1490586509433&amp;di=5a9a90ac6a7124c03a04f13159326c37&amp;imgtype=0&amp;src=http%3A%2F%2Fimg4q.duitang.com%2Fuploads%2Fitem%2F201110%2F28%2F20111028104456_w8vju.thumb.700_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8923" y="1790420"/>
            <a:ext cx="3264877" cy="333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086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dissolv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dissolve">
                                      <p:cBhvr>
                                        <p:cTn id="17" dur="500"/>
                                        <p:tgtEl>
                                          <p:spTgt spid="1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7" end="7"/>
                                            </p:txEl>
                                          </p:spTgt>
                                        </p:tgtEl>
                                        <p:attrNameLst>
                                          <p:attrName>style.visibility</p:attrName>
                                        </p:attrNameLst>
                                      </p:cBhvr>
                                      <p:to>
                                        <p:strVal val="visible"/>
                                      </p:to>
                                    </p:set>
                                    <p:animEffect transition="in" filter="dissolve">
                                      <p:cBhvr>
                                        <p:cTn id="22" dur="500"/>
                                        <p:tgtEl>
                                          <p:spTgt spid="10">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animEffect transition="in" filter="dissolve">
                                      <p:cBhvr>
                                        <p:cTn id="27"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a:xfrm>
            <a:off x="594025" y="1790419"/>
            <a:ext cx="10820400" cy="6065837"/>
          </a:xfrm>
        </p:spPr>
        <p:txBody>
          <a:bodyPr/>
          <a:lstStyle/>
          <a:p>
            <a:pPr marL="6278563" indent="-6278563" algn="just" eaLnBrk="1" hangingPunct="1">
              <a:lnSpc>
                <a:spcPct val="100000"/>
              </a:lnSpc>
              <a:buNone/>
              <a:defRPr/>
            </a:pPr>
            <a:r>
              <a:rPr lang="en-US" sz="3600" b="1" dirty="0"/>
              <a:t>low-maintenance </a:t>
            </a:r>
            <a:r>
              <a:rPr lang="en-US" sz="3600" dirty="0" smtClean="0"/>
              <a:t> </a:t>
            </a:r>
            <a:r>
              <a:rPr lang="en-US" i="1" dirty="0" smtClean="0">
                <a:solidFill>
                  <a:srgbClr val="C00000"/>
                </a:solidFill>
              </a:rPr>
              <a:t>a.</a:t>
            </a:r>
            <a:r>
              <a:rPr lang="en-US" i="1" dirty="0" smtClean="0"/>
              <a:t> </a:t>
            </a:r>
            <a:r>
              <a:rPr lang="en-US" dirty="0" smtClean="0"/>
              <a:t>not needing much effort or money </a:t>
            </a:r>
            <a:r>
              <a:rPr lang="zh-CN" altLang="en-US" sz="2400" dirty="0">
                <a:solidFill>
                  <a:srgbClr val="0070C0"/>
                </a:solidFill>
              </a:rPr>
              <a:t>不太费劲的；费用低</a:t>
            </a:r>
            <a:r>
              <a:rPr lang="zh-CN" altLang="en-US" sz="2400" dirty="0" smtClean="0">
                <a:solidFill>
                  <a:srgbClr val="0070C0"/>
                </a:solidFill>
              </a:rPr>
              <a:t>的</a:t>
            </a:r>
            <a:endParaRPr lang="en-US" altLang="zh-CN" i="1" dirty="0" smtClean="0"/>
          </a:p>
          <a:p>
            <a:pPr marL="360000" indent="-457200" algn="just">
              <a:lnSpc>
                <a:spcPct val="100000"/>
              </a:lnSpc>
              <a:buNone/>
              <a:defRPr/>
            </a:pPr>
            <a:r>
              <a:rPr lang="en-US" altLang="zh-CN" dirty="0" smtClean="0"/>
              <a:t>1. Having a </a:t>
            </a:r>
            <a:r>
              <a:rPr lang="en-US" altLang="zh-CN" b="1" dirty="0" smtClean="0"/>
              <a:t>low maintenance</a:t>
            </a:r>
            <a:r>
              <a:rPr lang="en-US" altLang="zh-CN" dirty="0" smtClean="0"/>
              <a:t> front yard is the goal of many people.</a:t>
            </a:r>
          </a:p>
          <a:p>
            <a:pPr algn="just" eaLnBrk="1" hangingPunct="1">
              <a:lnSpc>
                <a:spcPct val="100000"/>
              </a:lnSpc>
              <a:buNone/>
              <a:defRPr/>
            </a:pPr>
            <a:r>
              <a:rPr lang="zh-CN" altLang="en-US" sz="2400" dirty="0">
                <a:solidFill>
                  <a:srgbClr val="0070C0"/>
                </a:solidFill>
              </a:rPr>
              <a:t>     拥有一个维护成本低的前院是许多人的目标。</a:t>
            </a:r>
            <a:endParaRPr lang="en-US" altLang="zh-CN" sz="2400" dirty="0">
              <a:solidFill>
                <a:srgbClr val="0070C0"/>
              </a:solidFill>
            </a:endParaRPr>
          </a:p>
          <a:p>
            <a:pPr marL="1587" indent="0" algn="just">
              <a:lnSpc>
                <a:spcPct val="100000"/>
              </a:lnSpc>
              <a:buNone/>
              <a:defRPr/>
            </a:pPr>
            <a:r>
              <a:rPr lang="en-US" altLang="zh-CN" dirty="0" smtClean="0"/>
              <a:t>2. This is efficient, </a:t>
            </a:r>
            <a:r>
              <a:rPr lang="en-US" altLang="zh-CN" b="1" dirty="0" smtClean="0"/>
              <a:t>low maintenance </a:t>
            </a:r>
            <a:r>
              <a:rPr lang="en-US" altLang="zh-CN" dirty="0" smtClean="0"/>
              <a:t>learning.  </a:t>
            </a:r>
          </a:p>
          <a:p>
            <a:pPr algn="just" eaLnBrk="1" hangingPunct="1">
              <a:lnSpc>
                <a:spcPct val="100000"/>
              </a:lnSpc>
              <a:buNone/>
              <a:defRPr/>
            </a:pPr>
            <a:r>
              <a:rPr lang="zh-CN" altLang="en-US" sz="2400" dirty="0">
                <a:solidFill>
                  <a:srgbClr val="0070C0"/>
                </a:solidFill>
              </a:rPr>
              <a:t>     这种学习既有效率又轻松。</a:t>
            </a:r>
            <a:endParaRPr lang="en-US" altLang="zh-CN" sz="2400" dirty="0">
              <a:solidFill>
                <a:srgbClr val="0070C0"/>
              </a:solidFill>
            </a:endParaRPr>
          </a:p>
          <a:p>
            <a:pPr algn="just" eaLnBrk="1" hangingPunct="1">
              <a:lnSpc>
                <a:spcPct val="100000"/>
              </a:lnSpc>
              <a:buNone/>
              <a:defRPr/>
            </a:pPr>
            <a:r>
              <a:rPr lang="en-US" altLang="zh-CN" b="1" dirty="0" smtClean="0">
                <a:solidFill>
                  <a:schemeClr val="accent6">
                    <a:lumMod val="50000"/>
                  </a:schemeClr>
                </a:solidFill>
              </a:rPr>
              <a:t>Antonym: </a:t>
            </a:r>
            <a:r>
              <a:rPr lang="en-US" altLang="zh-CN" b="1" dirty="0" smtClean="0"/>
              <a:t>high-maintenance</a:t>
            </a:r>
            <a:r>
              <a:rPr lang="en-US" i="1" dirty="0" smtClean="0">
                <a:solidFill>
                  <a:srgbClr val="C00000"/>
                </a:solidFill>
              </a:rPr>
              <a:t> a.</a:t>
            </a:r>
            <a:r>
              <a:rPr lang="en-US" i="1" dirty="0" smtClean="0"/>
              <a:t> </a:t>
            </a:r>
            <a:endParaRPr lang="en-US" altLang="zh-CN" b="1" dirty="0" smtClean="0"/>
          </a:p>
          <a:p>
            <a:pPr>
              <a:lnSpc>
                <a:spcPct val="100000"/>
              </a:lnSpc>
              <a:buNone/>
            </a:pPr>
            <a:r>
              <a:rPr lang="en-US" dirty="0" smtClean="0"/>
              <a:t>       She is such a high-maintenance woman.  </a:t>
            </a:r>
          </a:p>
          <a:p>
            <a:pPr>
              <a:lnSpc>
                <a:spcPct val="100000"/>
              </a:lnSpc>
              <a:buNone/>
            </a:pPr>
            <a:r>
              <a:rPr lang="zh-CN" altLang="en-US" sz="2400" dirty="0"/>
              <a:t>         </a:t>
            </a:r>
            <a:r>
              <a:rPr lang="zh-CN" altLang="en-US" sz="2400" dirty="0">
                <a:solidFill>
                  <a:srgbClr val="0070C0"/>
                </a:solidFill>
              </a:rPr>
              <a:t>她真是个难伺候的女人。</a:t>
            </a:r>
            <a:endParaRPr lang="zh-CN" altLang="en-US" sz="2400" b="1" dirty="0">
              <a:solidFill>
                <a:srgbClr val="0070C0"/>
              </a:solidFill>
            </a:endParaRPr>
          </a:p>
        </p:txBody>
      </p:sp>
      <p:sp>
        <p:nvSpPr>
          <p:cNvPr id="12294" name="文本框 3"/>
          <p:cNvSpPr txBox="1">
            <a:spLocks noChangeArrowheads="1"/>
          </p:cNvSpPr>
          <p:nvPr/>
        </p:nvSpPr>
        <p:spPr bwMode="auto">
          <a:xfrm>
            <a:off x="1690688" y="69851"/>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2" name="图片 11"/>
          <p:cNvPicPr>
            <a:picLocks noChangeAspect="1"/>
          </p:cNvPicPr>
          <p:nvPr/>
        </p:nvPicPr>
        <p:blipFill>
          <a:blip r:embed="rId3"/>
          <a:stretch>
            <a:fillRect/>
          </a:stretch>
        </p:blipFill>
        <p:spPr>
          <a:xfrm>
            <a:off x="2307264" y="0"/>
            <a:ext cx="9884735" cy="1577591"/>
          </a:xfrm>
          <a:prstGeom prst="rect">
            <a:avLst/>
          </a:prstGeom>
        </p:spPr>
      </p:pic>
      <p:sp>
        <p:nvSpPr>
          <p:cNvPr id="13"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597" y="4135120"/>
            <a:ext cx="3850323" cy="2509519"/>
          </a:xfrm>
          <a:prstGeom prst="rect">
            <a:avLst/>
          </a:prstGeom>
        </p:spPr>
      </p:pic>
    </p:spTree>
    <p:extLst>
      <p:ext uri="{BB962C8B-B14F-4D97-AF65-F5344CB8AC3E}">
        <p14:creationId xmlns:p14="http://schemas.microsoft.com/office/powerpoint/2010/main" val="122073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dissolve">
                                      <p:cBhvr>
                                        <p:cTn id="7" dur="500"/>
                                        <p:tgtEl>
                                          <p:spTgt spid="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dissolv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dissolve">
                                      <p:cBhvr>
                                        <p:cTn id="17" dur="500"/>
                                        <p:tgtEl>
                                          <p:spTgt spid="15">
                                            <p:txEl>
                                              <p:pRg st="5" end="5"/>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5">
                                            <p:txEl>
                                              <p:pRg st="6" end="6"/>
                                            </p:txEl>
                                          </p:spTgt>
                                        </p:tgtEl>
                                        <p:attrNameLst>
                                          <p:attrName>style.visibility</p:attrName>
                                        </p:attrNameLst>
                                      </p:cBhvr>
                                      <p:to>
                                        <p:strVal val="visible"/>
                                      </p:to>
                                    </p:set>
                                    <p:animEffect transition="in" filter="dissolve">
                                      <p:cBhvr>
                                        <p:cTn id="20" dur="500"/>
                                        <p:tgtEl>
                                          <p:spTgt spid="15">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5">
                                            <p:txEl>
                                              <p:pRg st="7" end="7"/>
                                            </p:txEl>
                                          </p:spTgt>
                                        </p:tgtEl>
                                        <p:attrNameLst>
                                          <p:attrName>style.visibility</p:attrName>
                                        </p:attrNameLst>
                                      </p:cBhvr>
                                      <p:to>
                                        <p:strVal val="visible"/>
                                      </p:to>
                                    </p:set>
                                    <p:animEffect transition="in" filter="dissolve">
                                      <p:cBhvr>
                                        <p:cTn id="25"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5" name="Rectangle 5"/>
          <p:cNvSpPr>
            <a:spLocks noGrp="1" noChangeAspect="1"/>
          </p:cNvSpPr>
          <p:nvPr>
            <p:ph type="title"/>
          </p:nvPr>
        </p:nvSpPr>
        <p:spPr>
          <a:xfrm>
            <a:off x="218440" y="1308647"/>
            <a:ext cx="10515600" cy="1325563"/>
          </a:xfrm>
          <a:noFill/>
        </p:spPr>
        <p:txBody>
          <a:bodyPr>
            <a:normAutofit/>
          </a:bodyPr>
          <a:lstStyle/>
          <a:p>
            <a:r>
              <a:rPr lang="en-US" altLang="zh-CN" sz="4000" b="1" dirty="0" smtClean="0"/>
              <a:t>might (just)as well</a:t>
            </a:r>
            <a:endParaRPr lang="en-US" altLang="zh-CN" sz="4000" b="1" i="1" dirty="0" smtClean="0"/>
          </a:p>
        </p:txBody>
      </p:sp>
      <p:sp>
        <p:nvSpPr>
          <p:cNvPr id="66566" name="Rectangle 10"/>
          <p:cNvSpPr>
            <a:spLocks noGrp="1" noChangeAspect="1"/>
          </p:cNvSpPr>
          <p:nvPr>
            <p:ph type="body" idx="1"/>
          </p:nvPr>
        </p:nvSpPr>
        <p:spPr>
          <a:xfrm>
            <a:off x="685484" y="2326065"/>
            <a:ext cx="11222036" cy="4351338"/>
          </a:xfrm>
        </p:spPr>
        <p:txBody>
          <a:bodyPr/>
          <a:lstStyle/>
          <a:p>
            <a:pPr marL="457200" indent="-457200">
              <a:spcBef>
                <a:spcPct val="0"/>
              </a:spcBef>
              <a:buNone/>
              <a:defRPr/>
            </a:pPr>
            <a:r>
              <a:rPr lang="en-US" altLang="zh-CN" dirty="0" smtClean="0"/>
              <a:t>   </a:t>
            </a:r>
            <a:r>
              <a:rPr lang="en-US" altLang="zh-CN" sz="2400" dirty="0" smtClean="0"/>
              <a:t> </a:t>
            </a:r>
            <a:endParaRPr lang="en-US" altLang="zh-CN" sz="2400" dirty="0"/>
          </a:p>
          <a:p>
            <a:pPr marL="273050" indent="-273050">
              <a:spcBef>
                <a:spcPct val="0"/>
              </a:spcBef>
              <a:buNone/>
              <a:defRPr/>
            </a:pPr>
            <a:r>
              <a:rPr lang="en-US" altLang="zh-CN" dirty="0" smtClean="0"/>
              <a:t>Work in pairs. Fill in the blanks to complete the sentences.</a:t>
            </a:r>
          </a:p>
          <a:p>
            <a:pPr marL="457200" indent="-457200">
              <a:spcBef>
                <a:spcPct val="0"/>
              </a:spcBef>
              <a:buNone/>
              <a:defRPr/>
            </a:pPr>
            <a:endParaRPr lang="en-US" altLang="zh-CN" sz="2400" dirty="0"/>
          </a:p>
          <a:p>
            <a:pPr marL="457200" indent="-457200">
              <a:spcBef>
                <a:spcPct val="0"/>
              </a:spcBef>
              <a:buFontTx/>
              <a:buAutoNum type="arabicPeriod"/>
              <a:defRPr/>
            </a:pPr>
            <a:r>
              <a:rPr lang="en-US" altLang="zh-CN" sz="2400" dirty="0"/>
              <a:t>You won’t enjoy your purchase from that online shop, you </a:t>
            </a:r>
            <a:r>
              <a:rPr lang="en-US" altLang="zh-CN" sz="2400" b="1" dirty="0"/>
              <a:t>might as well </a:t>
            </a:r>
            <a:r>
              <a:rPr lang="en-US" altLang="zh-CN" sz="2400" dirty="0"/>
              <a:t>wait for  __________,  the day when most consumers want to cut their </a:t>
            </a:r>
            <a:r>
              <a:rPr lang="en-US" altLang="zh-CN" sz="2400" dirty="0" smtClean="0"/>
              <a:t>fingers.</a:t>
            </a:r>
            <a:r>
              <a:rPr lang="en-US" altLang="zh-CN" sz="2400" dirty="0"/>
              <a:t/>
            </a:r>
            <a:br>
              <a:rPr lang="en-US" altLang="zh-CN" sz="2400" dirty="0"/>
            </a:br>
            <a:endParaRPr lang="en-US" altLang="zh-CN" sz="2400" dirty="0"/>
          </a:p>
          <a:p>
            <a:pPr marL="457200" indent="-457200">
              <a:spcBef>
                <a:spcPct val="0"/>
              </a:spcBef>
              <a:buFontTx/>
              <a:buAutoNum type="arabicPeriod"/>
              <a:defRPr/>
            </a:pPr>
            <a:r>
              <a:rPr lang="en-US" altLang="zh-CN" sz="2400" dirty="0"/>
              <a:t>We are here on the planet only once, and </a:t>
            </a:r>
            <a:r>
              <a:rPr lang="en-US" altLang="zh-CN" sz="2400" b="1" dirty="0"/>
              <a:t>might as </a:t>
            </a:r>
            <a:r>
              <a:rPr lang="en-US" altLang="zh-CN" sz="2400" b="1" dirty="0" smtClean="0"/>
              <a:t>well </a:t>
            </a:r>
            <a:r>
              <a:rPr lang="en-US" altLang="zh-CN" sz="2400" dirty="0" smtClean="0"/>
              <a:t>_______________________.</a:t>
            </a:r>
            <a:endParaRPr lang="en-US" altLang="zh-CN" sz="2400" dirty="0"/>
          </a:p>
        </p:txBody>
      </p:sp>
      <p:sp>
        <p:nvSpPr>
          <p:cNvPr id="1661975" name="Rectangle 23"/>
          <p:cNvSpPr>
            <a:spLocks noChangeArrowheads="1"/>
          </p:cNvSpPr>
          <p:nvPr/>
        </p:nvSpPr>
        <p:spPr bwMode="auto">
          <a:xfrm>
            <a:off x="1462088" y="3718748"/>
            <a:ext cx="2087562"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en-US" altLang="zh-CN" sz="2400" dirty="0">
                <a:solidFill>
                  <a:srgbClr val="C00000"/>
                </a:solidFill>
                <a:ea typeface="黑体" panose="02010609060101010101" pitchFamily="49" charset="-122"/>
              </a:rPr>
              <a:t>Nov 11</a:t>
            </a:r>
            <a:r>
              <a:rPr lang="en-US" altLang="zh-CN" sz="2400" dirty="0">
                <a:solidFill>
                  <a:srgbClr val="0066CC"/>
                </a:solidFill>
                <a:ea typeface="黑体" panose="02010609060101010101" pitchFamily="49" charset="-122"/>
              </a:rPr>
              <a:t> </a:t>
            </a:r>
          </a:p>
        </p:txBody>
      </p:sp>
      <p:sp>
        <p:nvSpPr>
          <p:cNvPr id="1661976" name="Rectangle 24"/>
          <p:cNvSpPr>
            <a:spLocks noChangeArrowheads="1"/>
          </p:cNvSpPr>
          <p:nvPr/>
        </p:nvSpPr>
        <p:spPr bwMode="auto">
          <a:xfrm>
            <a:off x="8389939" y="4353491"/>
            <a:ext cx="2663825"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en-US" altLang="zh-CN" sz="2400" dirty="0">
                <a:solidFill>
                  <a:srgbClr val="C00000"/>
                </a:solidFill>
                <a:ea typeface="黑体" panose="02010609060101010101" pitchFamily="49" charset="-122"/>
              </a:rPr>
              <a:t>enjoy every day</a:t>
            </a:r>
            <a:r>
              <a:rPr lang="en-US" altLang="zh-CN" sz="2400" dirty="0">
                <a:solidFill>
                  <a:srgbClr val="0066CC"/>
                </a:solidFill>
                <a:ea typeface="黑体" panose="02010609060101010101" pitchFamily="49" charset="-122"/>
              </a:rPr>
              <a:t> </a:t>
            </a:r>
          </a:p>
        </p:txBody>
      </p:sp>
      <p:pic>
        <p:nvPicPr>
          <p:cNvPr id="15" name="图片 14">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6" name="图片 15"/>
          <p:cNvPicPr>
            <a:picLocks noChangeAspect="1"/>
          </p:cNvPicPr>
          <p:nvPr/>
        </p:nvPicPr>
        <p:blipFill>
          <a:blip r:embed="rId5"/>
          <a:stretch>
            <a:fillRect/>
          </a:stretch>
        </p:blipFill>
        <p:spPr>
          <a:xfrm>
            <a:off x="2307264" y="0"/>
            <a:ext cx="9884735" cy="1577591"/>
          </a:xfrm>
          <a:prstGeom prst="rect">
            <a:avLst/>
          </a:prstGeom>
        </p:spPr>
      </p:pic>
      <p:sp>
        <p:nvSpPr>
          <p:cNvPr id="17"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 name="矩形 1"/>
          <p:cNvSpPr/>
          <p:nvPr/>
        </p:nvSpPr>
        <p:spPr>
          <a:xfrm>
            <a:off x="4198620" y="1677950"/>
            <a:ext cx="7264400" cy="867930"/>
          </a:xfrm>
          <a:prstGeom prst="rect">
            <a:avLst/>
          </a:prstGeom>
        </p:spPr>
        <p:txBody>
          <a:bodyPr wrap="square">
            <a:spAutoFit/>
          </a:bodyPr>
          <a:lstStyle/>
          <a:p>
            <a:pPr marL="228600" lvl="0" indent="-228600" algn="just">
              <a:lnSpc>
                <a:spcPct val="90000"/>
              </a:lnSpc>
              <a:spcBef>
                <a:spcPts val="1000"/>
              </a:spcBef>
              <a:defRPr/>
            </a:pPr>
            <a:r>
              <a:rPr lang="en-US" altLang="zh-CN" sz="2800" dirty="0">
                <a:solidFill>
                  <a:prstClr val="black"/>
                </a:solidFill>
              </a:rPr>
              <a:t>(</a:t>
            </a:r>
            <a:r>
              <a:rPr lang="en-US" altLang="zh-CN" sz="2800" i="1" dirty="0" err="1">
                <a:solidFill>
                  <a:prstClr val="black"/>
                </a:solidFill>
              </a:rPr>
              <a:t>infml</a:t>
            </a:r>
            <a:r>
              <a:rPr lang="en-US" altLang="zh-CN" sz="2800" dirty="0">
                <a:solidFill>
                  <a:prstClr val="black"/>
                </a:solidFill>
              </a:rPr>
              <a:t>) used to suggest doing </a:t>
            </a:r>
            <a:r>
              <a:rPr lang="en-US" altLang="zh-CN" sz="2800" dirty="0" err="1">
                <a:solidFill>
                  <a:prstClr val="black"/>
                </a:solidFill>
              </a:rPr>
              <a:t>sth</a:t>
            </a:r>
            <a:r>
              <a:rPr lang="en-US" altLang="zh-CN" sz="2800" dirty="0">
                <a:solidFill>
                  <a:prstClr val="black"/>
                </a:solidFill>
              </a:rPr>
              <a:t>. because you cannot think of anything better to do </a:t>
            </a:r>
            <a:r>
              <a:rPr lang="zh-CN" altLang="en-US" sz="2400" dirty="0">
                <a:solidFill>
                  <a:srgbClr val="0070C0"/>
                </a:solidFill>
              </a:rPr>
              <a:t>倒不如</a:t>
            </a:r>
            <a:endParaRPr lang="en-US" altLang="zh-CN" sz="2800" dirty="0">
              <a:solidFill>
                <a:srgbClr val="0070C0"/>
              </a:solidFill>
            </a:endParaRPr>
          </a:p>
        </p:txBody>
      </p:sp>
      <p:sp>
        <p:nvSpPr>
          <p:cNvPr id="3" name="矩形 2"/>
          <p:cNvSpPr/>
          <p:nvPr/>
        </p:nvSpPr>
        <p:spPr>
          <a:xfrm>
            <a:off x="511810" y="5124337"/>
            <a:ext cx="11162030" cy="1456809"/>
          </a:xfrm>
          <a:prstGeom prst="rect">
            <a:avLst/>
          </a:prstGeom>
        </p:spPr>
        <p:txBody>
          <a:bodyPr wrap="square">
            <a:spAutoFit/>
          </a:bodyPr>
          <a:lstStyle/>
          <a:p>
            <a:pPr marL="228600" lvl="0" indent="-228600" algn="just">
              <a:lnSpc>
                <a:spcPct val="90000"/>
              </a:lnSpc>
              <a:spcBef>
                <a:spcPts val="1000"/>
              </a:spcBef>
              <a:buFont typeface="Wingdings" pitchFamily="2" charset="2"/>
              <a:buChar char="Ø"/>
              <a:defRPr/>
            </a:pPr>
            <a:r>
              <a:rPr lang="en-US" altLang="zh-CN" sz="2800" b="1" dirty="0">
                <a:solidFill>
                  <a:prstClr val="black"/>
                </a:solidFill>
              </a:rPr>
              <a:t>might as well do A as do B</a:t>
            </a:r>
            <a:endParaRPr lang="zh-CN" altLang="en-US" sz="2400" dirty="0">
              <a:solidFill>
                <a:srgbClr val="0070C0"/>
              </a:solidFill>
            </a:endParaRPr>
          </a:p>
          <a:p>
            <a:pPr marL="228600" lvl="0" indent="-228600" algn="just">
              <a:lnSpc>
                <a:spcPct val="90000"/>
              </a:lnSpc>
              <a:spcBef>
                <a:spcPts val="1000"/>
              </a:spcBef>
              <a:defRPr/>
            </a:pPr>
            <a:r>
              <a:rPr lang="en-US" altLang="zh-CN" sz="2800" i="1" dirty="0">
                <a:solidFill>
                  <a:prstClr val="black"/>
                </a:solidFill>
              </a:rPr>
              <a:t> </a:t>
            </a:r>
            <a:r>
              <a:rPr lang="en-US" altLang="zh-CN" sz="2800" i="1" dirty="0" smtClean="0">
                <a:solidFill>
                  <a:prstClr val="black"/>
                </a:solidFill>
              </a:rPr>
              <a:t>   </a:t>
            </a:r>
            <a:r>
              <a:rPr lang="en-US" altLang="zh-CN" sz="2800" dirty="0" smtClean="0">
                <a:solidFill>
                  <a:prstClr val="black"/>
                </a:solidFill>
              </a:rPr>
              <a:t>You </a:t>
            </a:r>
            <a:r>
              <a:rPr lang="en-US" altLang="zh-CN" sz="2800" b="1" dirty="0">
                <a:solidFill>
                  <a:prstClr val="black"/>
                </a:solidFill>
              </a:rPr>
              <a:t>might as well </a:t>
            </a:r>
            <a:r>
              <a:rPr lang="en-US" altLang="zh-CN" sz="2800" dirty="0">
                <a:solidFill>
                  <a:prstClr val="black"/>
                </a:solidFill>
              </a:rPr>
              <a:t>talk to a stone as try to argue with a stubborn woman. </a:t>
            </a:r>
          </a:p>
          <a:p>
            <a:pPr marL="228600" lvl="0" indent="-228600" algn="just">
              <a:lnSpc>
                <a:spcPct val="90000"/>
              </a:lnSpc>
              <a:spcBef>
                <a:spcPts val="1000"/>
              </a:spcBef>
              <a:defRPr/>
            </a:pPr>
            <a:r>
              <a:rPr lang="zh-CN" altLang="en-US" sz="2400" dirty="0">
                <a:solidFill>
                  <a:srgbClr val="0070C0"/>
                </a:solidFill>
              </a:rPr>
              <a:t>    与其跟一个倔女人理论，你不如对一块石头说话。</a:t>
            </a:r>
            <a:endParaRPr lang="en-US" altLang="zh-CN" sz="2400" dirty="0">
              <a:solidFill>
                <a:srgbClr val="0070C0"/>
              </a:solidFill>
            </a:endParaRPr>
          </a:p>
        </p:txBody>
      </p:sp>
    </p:spTree>
    <p:extLst>
      <p:ext uri="{BB962C8B-B14F-4D97-AF65-F5344CB8AC3E}">
        <p14:creationId xmlns:p14="http://schemas.microsoft.com/office/powerpoint/2010/main" val="2300515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19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19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1975" grpId="0"/>
      <p:bldP spid="1661976"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9" name="Rectangle 5"/>
          <p:cNvSpPr>
            <a:spLocks noGrp="1" noChangeAspect="1"/>
          </p:cNvSpPr>
          <p:nvPr>
            <p:ph type="title"/>
          </p:nvPr>
        </p:nvSpPr>
        <p:spPr>
          <a:xfrm>
            <a:off x="391795" y="1407636"/>
            <a:ext cx="10515600" cy="1325563"/>
          </a:xfrm>
          <a:noFill/>
        </p:spPr>
        <p:txBody>
          <a:bodyPr/>
          <a:lstStyle/>
          <a:p>
            <a:r>
              <a:rPr lang="en-US" altLang="zh-CN" b="1" dirty="0" err="1" smtClean="0"/>
              <a:t>fashionista</a:t>
            </a:r>
            <a:r>
              <a:rPr lang="en-US" altLang="zh-CN" dirty="0" smtClean="0"/>
              <a:t>  </a:t>
            </a:r>
            <a:r>
              <a:rPr lang="en-US" altLang="zh-CN" i="1" dirty="0" smtClean="0"/>
              <a:t>n.</a:t>
            </a:r>
            <a:r>
              <a:rPr lang="en-US" altLang="zh-CN" dirty="0" smtClean="0"/>
              <a:t> </a:t>
            </a:r>
            <a:endParaRPr lang="en-US" altLang="zh-CN" i="1" dirty="0" smtClean="0"/>
          </a:p>
        </p:txBody>
      </p:sp>
      <p:sp>
        <p:nvSpPr>
          <p:cNvPr id="62470" name="Rectangle 18"/>
          <p:cNvSpPr>
            <a:spLocks noChangeArrowheads="1"/>
          </p:cNvSpPr>
          <p:nvPr/>
        </p:nvSpPr>
        <p:spPr bwMode="auto">
          <a:xfrm>
            <a:off x="805966" y="3345259"/>
            <a:ext cx="7454113" cy="86793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marL="538163" indent="-538163">
              <a:lnSpc>
                <a:spcPct val="90000"/>
              </a:lnSpc>
              <a:spcBef>
                <a:spcPct val="20000"/>
              </a:spcBef>
              <a:buFont typeface="Arial" panose="020B0604020202020204" pitchFamily="34" charset="0"/>
              <a:buNone/>
            </a:pPr>
            <a:r>
              <a:rPr lang="en-US" altLang="zh-CN" sz="2800" b="0" dirty="0">
                <a:solidFill>
                  <a:schemeClr val="tx1"/>
                </a:solidFill>
              </a:rPr>
              <a:t>Q: What is the difference between a </a:t>
            </a:r>
            <a:r>
              <a:rPr lang="en-US" altLang="zh-CN" sz="2800" b="0" dirty="0" err="1">
                <a:solidFill>
                  <a:schemeClr val="tx1"/>
                </a:solidFill>
              </a:rPr>
              <a:t>fashionista</a:t>
            </a:r>
            <a:r>
              <a:rPr lang="en-US" altLang="zh-CN" sz="2800" b="0" dirty="0">
                <a:solidFill>
                  <a:schemeClr val="tx1"/>
                </a:solidFill>
              </a:rPr>
              <a:t> and a fashion </a:t>
            </a:r>
            <a:r>
              <a:rPr lang="en-US" altLang="zh-CN" sz="2800" b="0" dirty="0" smtClean="0">
                <a:solidFill>
                  <a:schemeClr val="tx1"/>
                </a:solidFill>
              </a:rPr>
              <a:t>victim?</a:t>
            </a:r>
            <a:endParaRPr lang="zh-CN" altLang="en-US" sz="2800" b="0" dirty="0">
              <a:solidFill>
                <a:schemeClr val="tx1"/>
              </a:solidFill>
            </a:endParaRPr>
          </a:p>
        </p:txBody>
      </p:sp>
      <p:sp>
        <p:nvSpPr>
          <p:cNvPr id="966675" name="Rectangle 19"/>
          <p:cNvSpPr>
            <a:spLocks noChangeArrowheads="1"/>
          </p:cNvSpPr>
          <p:nvPr/>
        </p:nvSpPr>
        <p:spPr bwMode="auto">
          <a:xfrm>
            <a:off x="883920" y="4437063"/>
            <a:ext cx="7254240" cy="138499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marL="447675" indent="-447675" eaLnBrk="1" hangingPunct="1"/>
            <a:r>
              <a:rPr lang="en-US" altLang="zh-CN" sz="2800" b="0" dirty="0">
                <a:solidFill>
                  <a:srgbClr val="0066CC"/>
                </a:solidFill>
              </a:rPr>
              <a:t>A: A </a:t>
            </a:r>
            <a:r>
              <a:rPr lang="en-US" altLang="zh-CN" sz="2800" b="0" dirty="0" err="1">
                <a:solidFill>
                  <a:srgbClr val="0066CC"/>
                </a:solidFill>
              </a:rPr>
              <a:t>fashionista</a:t>
            </a:r>
            <a:r>
              <a:rPr lang="en-US" altLang="zh-CN" sz="2800" b="0" dirty="0">
                <a:solidFill>
                  <a:srgbClr val="0066CC"/>
                </a:solidFill>
              </a:rPr>
              <a:t> follows the latest fashion tightly and they may end up as fashion victim.</a:t>
            </a:r>
            <a:endParaRPr lang="zh-CN" altLang="en-US" sz="2800" b="0" dirty="0">
              <a:solidFill>
                <a:srgbClr val="0066CC"/>
              </a:solidFill>
            </a:endParaRPr>
          </a:p>
        </p:txBody>
      </p:sp>
      <p:pic>
        <p:nvPicPr>
          <p:cNvPr id="966693" name="Picture 37" descr="s8935826"/>
          <p:cNvPicPr>
            <a:picLocks noChangeAspect="1" noChangeArrowheads="1"/>
          </p:cNvPicPr>
          <p:nvPr/>
        </p:nvPicPr>
        <p:blipFill>
          <a:blip r:embed="rId3">
            <a:extLst>
              <a:ext uri="{28A0092B-C50C-407E-A947-70E740481C1C}">
                <a14:useLocalDpi xmlns:a14="http://schemas.microsoft.com/office/drawing/2010/main" val="0"/>
              </a:ext>
            </a:extLst>
          </a:blip>
          <a:srcRect l="16667" r="16667" b="46"/>
          <a:stretch>
            <a:fillRect/>
          </a:stretch>
        </p:blipFill>
        <p:spPr bwMode="auto">
          <a:xfrm>
            <a:off x="8795384" y="3141663"/>
            <a:ext cx="2634615"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8" name="图片 17"/>
          <p:cNvPicPr>
            <a:picLocks noChangeAspect="1"/>
          </p:cNvPicPr>
          <p:nvPr/>
        </p:nvPicPr>
        <p:blipFill>
          <a:blip r:embed="rId5"/>
          <a:stretch>
            <a:fillRect/>
          </a:stretch>
        </p:blipFill>
        <p:spPr>
          <a:xfrm>
            <a:off x="2307264" y="0"/>
            <a:ext cx="9884735" cy="1577591"/>
          </a:xfrm>
          <a:prstGeom prst="rect">
            <a:avLst/>
          </a:prstGeom>
        </p:spPr>
      </p:pic>
      <p:sp>
        <p:nvSpPr>
          <p:cNvPr id="19"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3" name="矩形 2"/>
          <p:cNvSpPr/>
          <p:nvPr/>
        </p:nvSpPr>
        <p:spPr>
          <a:xfrm>
            <a:off x="3647440" y="1633634"/>
            <a:ext cx="7934960" cy="1323439"/>
          </a:xfrm>
          <a:prstGeom prst="rect">
            <a:avLst/>
          </a:prstGeom>
        </p:spPr>
        <p:txBody>
          <a:bodyPr wrap="square">
            <a:spAutoFit/>
          </a:bodyPr>
          <a:lstStyle/>
          <a:p>
            <a:pPr marL="228600" lvl="0" indent="-227013" algn="just" fontAlgn="base">
              <a:spcBef>
                <a:spcPts val="1000"/>
              </a:spcBef>
              <a:spcAft>
                <a:spcPct val="0"/>
              </a:spcAft>
              <a:defRPr/>
            </a:pPr>
            <a:r>
              <a:rPr lang="en-US" altLang="zh-CN" sz="2800" dirty="0" smtClean="0">
                <a:solidFill>
                  <a:prstClr val="black"/>
                </a:solidFill>
              </a:rPr>
              <a:t>  sb</a:t>
            </a:r>
            <a:r>
              <a:rPr lang="en-US" altLang="zh-CN" sz="2800" dirty="0">
                <a:solidFill>
                  <a:prstClr val="black"/>
                </a:solidFill>
              </a:rPr>
              <a:t>. who is very interested in fashion or who works in the fashion industry </a:t>
            </a:r>
            <a:r>
              <a:rPr lang="zh-CN" altLang="en-US" sz="2400" dirty="0">
                <a:solidFill>
                  <a:srgbClr val="0070C0"/>
                </a:solidFill>
              </a:rPr>
              <a:t>赶时髦者；时尚人物；时装界人士；时装界从业人员</a:t>
            </a:r>
            <a:endParaRPr lang="en-US" altLang="zh-CN" sz="2800" dirty="0">
              <a:solidFill>
                <a:srgbClr val="0070C0"/>
              </a:solidFill>
            </a:endParaRPr>
          </a:p>
        </p:txBody>
      </p:sp>
    </p:spTree>
    <p:extLst>
      <p:ext uri="{BB962C8B-B14F-4D97-AF65-F5344CB8AC3E}">
        <p14:creationId xmlns:p14="http://schemas.microsoft.com/office/powerpoint/2010/main" val="11994591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66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2470"/>
                                        </p:tgtEl>
                                        <p:attrNameLst>
                                          <p:attrName>style.visibility</p:attrName>
                                        </p:attrNameLst>
                                      </p:cBhvr>
                                      <p:to>
                                        <p:strVal val="visible"/>
                                      </p:to>
                                    </p:set>
                                    <p:animEffect transition="in" filter="fade">
                                      <p:cBhvr>
                                        <p:cTn id="11" dur="1000"/>
                                        <p:tgtEl>
                                          <p:spTgt spid="62470"/>
                                        </p:tgtEl>
                                      </p:cBhvr>
                                    </p:animEffect>
                                    <p:anim calcmode="lin" valueType="num">
                                      <p:cBhvr>
                                        <p:cTn id="12" dur="1000" fill="hold"/>
                                        <p:tgtEl>
                                          <p:spTgt spid="62470"/>
                                        </p:tgtEl>
                                        <p:attrNameLst>
                                          <p:attrName>ppt_x</p:attrName>
                                        </p:attrNameLst>
                                      </p:cBhvr>
                                      <p:tavLst>
                                        <p:tav tm="0">
                                          <p:val>
                                            <p:strVal val="#ppt_x"/>
                                          </p:val>
                                        </p:tav>
                                        <p:tav tm="100000">
                                          <p:val>
                                            <p:strVal val="#ppt_x"/>
                                          </p:val>
                                        </p:tav>
                                      </p:tavLst>
                                    </p:anim>
                                    <p:anim calcmode="lin" valueType="num">
                                      <p:cBhvr>
                                        <p:cTn id="13" dur="1000" fill="hold"/>
                                        <p:tgtEl>
                                          <p:spTgt spid="6247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66675"/>
                                        </p:tgtEl>
                                        <p:attrNameLst>
                                          <p:attrName>style.visibility</p:attrName>
                                        </p:attrNameLst>
                                      </p:cBhvr>
                                      <p:to>
                                        <p:strVal val="visible"/>
                                      </p:to>
                                    </p:set>
                                    <p:animEffect transition="in" filter="wipe(down)">
                                      <p:cBhvr>
                                        <p:cTn id="18" dur="500"/>
                                        <p:tgtEl>
                                          <p:spTgt spid="966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p:bldP spid="966675"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9" name="Rectangle 5"/>
          <p:cNvSpPr>
            <a:spLocks noGrp="1" noChangeAspect="1"/>
          </p:cNvSpPr>
          <p:nvPr>
            <p:ph type="title"/>
          </p:nvPr>
        </p:nvSpPr>
        <p:spPr>
          <a:xfrm>
            <a:off x="340360" y="1412558"/>
            <a:ext cx="10515600" cy="1325563"/>
          </a:xfrm>
          <a:noFill/>
        </p:spPr>
        <p:txBody>
          <a:bodyPr/>
          <a:lstStyle/>
          <a:p>
            <a:r>
              <a:rPr lang="en-US" altLang="zh-CN" b="1" dirty="0" smtClean="0"/>
              <a:t>at the expense of</a:t>
            </a:r>
            <a:endParaRPr lang="en-US" altLang="zh-CN" b="1" i="1" dirty="0" smtClean="0"/>
          </a:p>
        </p:txBody>
      </p:sp>
      <p:sp>
        <p:nvSpPr>
          <p:cNvPr id="1664010" name="Rectangle 10"/>
          <p:cNvSpPr>
            <a:spLocks noGrp="1" noChangeAspect="1"/>
          </p:cNvSpPr>
          <p:nvPr>
            <p:ph type="body" idx="1"/>
          </p:nvPr>
        </p:nvSpPr>
        <p:spPr>
          <a:xfrm>
            <a:off x="854709" y="2561990"/>
            <a:ext cx="10168891" cy="4525963"/>
          </a:xfrm>
        </p:spPr>
        <p:txBody>
          <a:bodyPr>
            <a:normAutofit lnSpcReduction="10000"/>
          </a:bodyPr>
          <a:lstStyle/>
          <a:p>
            <a:pPr marL="0" indent="0">
              <a:lnSpc>
                <a:spcPct val="115000"/>
              </a:lnSpc>
              <a:spcBef>
                <a:spcPct val="0"/>
              </a:spcBef>
              <a:buNone/>
              <a:defRPr/>
            </a:pPr>
            <a:r>
              <a:rPr lang="en-US" altLang="zh-CN" dirty="0" smtClean="0"/>
              <a:t>Work in pairs and translate the sentence into English. </a:t>
            </a:r>
          </a:p>
          <a:p>
            <a:pPr marL="0" indent="0">
              <a:lnSpc>
                <a:spcPct val="115000"/>
              </a:lnSpc>
              <a:spcBef>
                <a:spcPct val="0"/>
              </a:spcBef>
              <a:buNone/>
              <a:defRPr/>
            </a:pPr>
            <a:endParaRPr lang="en-US" altLang="zh-CN" dirty="0" smtClean="0"/>
          </a:p>
          <a:p>
            <a:pPr marL="0" indent="0">
              <a:lnSpc>
                <a:spcPct val="115000"/>
              </a:lnSpc>
              <a:buNone/>
              <a:defRPr/>
            </a:pPr>
            <a:r>
              <a:rPr lang="zh-CN" altLang="en-US" b="0" dirty="0" smtClean="0"/>
              <a:t>那个管弦乐团现在更有纪律性了，却丧失了灵魂。</a:t>
            </a:r>
            <a:r>
              <a:rPr lang="en-US" altLang="zh-CN" b="0" dirty="0" smtClean="0">
                <a:solidFill>
                  <a:srgbClr val="0066CC"/>
                </a:solidFill>
              </a:rPr>
              <a:t>    </a:t>
            </a:r>
          </a:p>
          <a:p>
            <a:pPr marL="0" indent="0">
              <a:lnSpc>
                <a:spcPct val="115000"/>
              </a:lnSpc>
              <a:buNone/>
              <a:defRPr/>
            </a:pPr>
            <a:r>
              <a:rPr lang="en-US" altLang="zh-CN" b="0" dirty="0" smtClean="0">
                <a:solidFill>
                  <a:srgbClr val="0066CC"/>
                </a:solidFill>
              </a:rPr>
              <a:t>The orchestra has more discipline now, but </a:t>
            </a:r>
            <a:r>
              <a:rPr lang="en-US" altLang="zh-CN" b="1" dirty="0" smtClean="0">
                <a:solidFill>
                  <a:srgbClr val="0066CC"/>
                </a:solidFill>
              </a:rPr>
              <a:t>at the expense of </a:t>
            </a:r>
            <a:r>
              <a:rPr lang="en-US" altLang="zh-CN" b="0" dirty="0" smtClean="0">
                <a:solidFill>
                  <a:srgbClr val="0066CC"/>
                </a:solidFill>
              </a:rPr>
              <a:t>spirit.</a:t>
            </a:r>
          </a:p>
          <a:p>
            <a:pPr marL="0" indent="0">
              <a:lnSpc>
                <a:spcPct val="115000"/>
              </a:lnSpc>
              <a:buNone/>
              <a:defRPr/>
            </a:pPr>
            <a:endParaRPr lang="en-US" altLang="zh-CN" dirty="0" smtClean="0">
              <a:solidFill>
                <a:srgbClr val="0066CC"/>
              </a:solidFill>
            </a:endParaRPr>
          </a:p>
          <a:p>
            <a:pPr marL="0" indent="0">
              <a:lnSpc>
                <a:spcPct val="115000"/>
              </a:lnSpc>
              <a:buNone/>
              <a:defRPr/>
            </a:pPr>
            <a:r>
              <a:rPr lang="zh-CN" altLang="en-US" dirty="0" smtClean="0"/>
              <a:t>如果</a:t>
            </a:r>
            <a:r>
              <a:rPr lang="zh-CN" altLang="en-US" dirty="0"/>
              <a:t>以环境为代价来发展工业是毫无意义的</a:t>
            </a:r>
            <a:r>
              <a:rPr lang="zh-CN" altLang="en-US" dirty="0" smtClean="0"/>
              <a:t>。</a:t>
            </a:r>
            <a:endParaRPr lang="en-US" altLang="zh-CN" dirty="0" smtClean="0"/>
          </a:p>
          <a:p>
            <a:pPr marL="0" indent="0">
              <a:lnSpc>
                <a:spcPct val="115000"/>
              </a:lnSpc>
              <a:buNone/>
              <a:defRPr/>
            </a:pPr>
            <a:r>
              <a:rPr lang="en-US" altLang="zh-CN" dirty="0" smtClean="0">
                <a:solidFill>
                  <a:srgbClr val="0066CC"/>
                </a:solidFill>
              </a:rPr>
              <a:t>There </a:t>
            </a:r>
            <a:r>
              <a:rPr lang="en-US" altLang="zh-CN" dirty="0">
                <a:solidFill>
                  <a:srgbClr val="0066CC"/>
                </a:solidFill>
              </a:rPr>
              <a:t>is no sense developing industry </a:t>
            </a:r>
            <a:r>
              <a:rPr lang="en-US" altLang="zh-CN" b="1" dirty="0">
                <a:solidFill>
                  <a:srgbClr val="0066CC"/>
                </a:solidFill>
              </a:rPr>
              <a:t>at the cost of </a:t>
            </a:r>
            <a:r>
              <a:rPr lang="en-US" altLang="zh-CN" dirty="0">
                <a:solidFill>
                  <a:srgbClr val="0066CC"/>
                </a:solidFill>
              </a:rPr>
              <a:t>the environment. </a:t>
            </a:r>
          </a:p>
          <a:p>
            <a:pPr marL="0" indent="0">
              <a:lnSpc>
                <a:spcPct val="115000"/>
              </a:lnSpc>
              <a:buNone/>
              <a:defRPr/>
            </a:pPr>
            <a:r>
              <a:rPr lang="en-US" altLang="zh-CN" dirty="0">
                <a:solidFill>
                  <a:srgbClr val="0066CC"/>
                </a:solidFill>
              </a:rPr>
              <a:t>     </a:t>
            </a:r>
            <a:endParaRPr lang="en-US" altLang="zh-CN" dirty="0" smtClean="0">
              <a:solidFill>
                <a:srgbClr val="0066CC"/>
              </a:solidFill>
            </a:endParaRPr>
          </a:p>
        </p:txBody>
      </p:sp>
      <p:sp>
        <p:nvSpPr>
          <p:cNvPr id="2" name="矩形 1"/>
          <p:cNvSpPr/>
          <p:nvPr/>
        </p:nvSpPr>
        <p:spPr>
          <a:xfrm>
            <a:off x="4808288" y="1790419"/>
            <a:ext cx="2099549" cy="558743"/>
          </a:xfrm>
          <a:prstGeom prst="rect">
            <a:avLst/>
          </a:prstGeom>
        </p:spPr>
        <p:txBody>
          <a:bodyPr wrap="none">
            <a:spAutoFit/>
          </a:bodyPr>
          <a:lstStyle/>
          <a:p>
            <a:pPr>
              <a:lnSpc>
                <a:spcPct val="115000"/>
              </a:lnSpc>
              <a:spcBef>
                <a:spcPct val="0"/>
              </a:spcBef>
              <a:defRPr/>
            </a:pPr>
            <a:r>
              <a:rPr lang="en-US" altLang="zh-CN" sz="2800" dirty="0"/>
              <a:t>at the cost of</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5" name="图片 14"/>
          <p:cNvPicPr>
            <a:picLocks noChangeAspect="1"/>
          </p:cNvPicPr>
          <p:nvPr/>
        </p:nvPicPr>
        <p:blipFill>
          <a:blip r:embed="rId4"/>
          <a:stretch>
            <a:fillRect/>
          </a:stretch>
        </p:blipFill>
        <p:spPr>
          <a:xfrm>
            <a:off x="2307264" y="0"/>
            <a:ext cx="9884735" cy="1577591"/>
          </a:xfrm>
          <a:prstGeom prst="rect">
            <a:avLst/>
          </a:prstGeom>
        </p:spPr>
      </p:pic>
      <p:sp>
        <p:nvSpPr>
          <p:cNvPr id="16"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0461546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6401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640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40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40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40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4713" y="1625079"/>
            <a:ext cx="2143125" cy="2143125"/>
          </a:xfrm>
          <a:prstGeom prst="rect">
            <a:avLst/>
          </a:prstGeom>
        </p:spPr>
      </p:pic>
      <p:sp>
        <p:nvSpPr>
          <p:cNvPr id="63493" name="Rectangle 5"/>
          <p:cNvSpPr>
            <a:spLocks noGrp="1" noChangeAspect="1"/>
          </p:cNvSpPr>
          <p:nvPr>
            <p:ph type="title"/>
          </p:nvPr>
        </p:nvSpPr>
        <p:spPr>
          <a:xfrm>
            <a:off x="671830" y="1497909"/>
            <a:ext cx="10515600" cy="1325563"/>
          </a:xfrm>
          <a:noFill/>
        </p:spPr>
        <p:txBody>
          <a:bodyPr/>
          <a:lstStyle/>
          <a:p>
            <a:r>
              <a:rPr lang="en-US" altLang="zh-CN" b="1" dirty="0" smtClean="0"/>
              <a:t>glamour </a:t>
            </a:r>
            <a:r>
              <a:rPr lang="en-US" altLang="zh-CN" i="1" dirty="0" smtClean="0"/>
              <a:t>n.</a:t>
            </a:r>
            <a:r>
              <a:rPr lang="en-US" altLang="zh-CN" dirty="0" smtClean="0"/>
              <a:t> </a:t>
            </a:r>
            <a:endParaRPr lang="en-US" altLang="zh-CN" i="1" dirty="0" smtClean="0"/>
          </a:p>
        </p:txBody>
      </p:sp>
      <p:sp>
        <p:nvSpPr>
          <p:cNvPr id="63494" name="Rectangle 12"/>
          <p:cNvSpPr>
            <a:spLocks noGrp="1" noChangeAspect="1"/>
          </p:cNvSpPr>
          <p:nvPr>
            <p:ph type="body" idx="1"/>
          </p:nvPr>
        </p:nvSpPr>
        <p:spPr>
          <a:xfrm>
            <a:off x="1153633" y="2232818"/>
            <a:ext cx="8229600" cy="4525963"/>
          </a:xfrm>
          <a:noFill/>
        </p:spPr>
        <p:txBody>
          <a:bodyPr/>
          <a:lstStyle/>
          <a:p>
            <a:pPr marL="0" indent="0">
              <a:buNone/>
            </a:pPr>
            <a:endParaRPr lang="en-US" altLang="zh-CN" b="0" dirty="0" smtClean="0"/>
          </a:p>
          <a:p>
            <a:pPr marL="0" indent="0">
              <a:buNone/>
            </a:pPr>
            <a:r>
              <a:rPr lang="en-US" altLang="zh-CN" dirty="0" smtClean="0"/>
              <a:t>Work in pairs. Translate the collocations.</a:t>
            </a:r>
          </a:p>
          <a:p>
            <a:pPr marL="0" indent="0">
              <a:buNone/>
            </a:pPr>
            <a:endParaRPr lang="en-US" altLang="zh-CN" sz="1000" dirty="0" smtClean="0"/>
          </a:p>
          <a:p>
            <a:r>
              <a:rPr lang="en-US" altLang="zh-CN" dirty="0" smtClean="0"/>
              <a:t>   </a:t>
            </a:r>
            <a:r>
              <a:rPr lang="en-US" altLang="zh-CN" b="0" dirty="0" smtClean="0"/>
              <a:t>a perfect incarnation of glamour</a:t>
            </a:r>
          </a:p>
          <a:p>
            <a:r>
              <a:rPr lang="en-US" altLang="zh-CN" b="0" dirty="0" smtClean="0"/>
              <a:t>   bombshell glamour</a:t>
            </a:r>
          </a:p>
          <a:p>
            <a:r>
              <a:rPr lang="en-US" altLang="zh-CN" b="0" dirty="0" smtClean="0"/>
              <a:t>   inject glamour to the city</a:t>
            </a:r>
          </a:p>
          <a:p>
            <a:r>
              <a:rPr lang="en-US" altLang="zh-CN" b="0" dirty="0" smtClean="0"/>
              <a:t>   glamour in one’s gene</a:t>
            </a:r>
          </a:p>
        </p:txBody>
      </p:sp>
      <p:sp>
        <p:nvSpPr>
          <p:cNvPr id="1608740" name="Rectangle 36"/>
          <p:cNvSpPr>
            <a:spLocks noChangeArrowheads="1"/>
          </p:cNvSpPr>
          <p:nvPr/>
        </p:nvSpPr>
        <p:spPr bwMode="auto">
          <a:xfrm>
            <a:off x="7751763" y="3491728"/>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zh-CN" altLang="en-US" sz="2400" b="0" dirty="0">
                <a:solidFill>
                  <a:srgbClr val="0066CC"/>
                </a:solidFill>
                <a:latin typeface="黑体" panose="02010609060101010101" pitchFamily="49" charset="-122"/>
                <a:ea typeface="黑体" panose="02010609060101010101" pitchFamily="49" charset="-122"/>
              </a:rPr>
              <a:t>魅力的完美化身</a:t>
            </a:r>
          </a:p>
        </p:txBody>
      </p:sp>
      <p:sp>
        <p:nvSpPr>
          <p:cNvPr id="1608741" name="Rectangle 37"/>
          <p:cNvSpPr>
            <a:spLocks noChangeArrowheads="1"/>
          </p:cNvSpPr>
          <p:nvPr/>
        </p:nvSpPr>
        <p:spPr bwMode="auto">
          <a:xfrm>
            <a:off x="7751763" y="400755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zh-CN" altLang="en-US" sz="2400" b="0" dirty="0">
                <a:solidFill>
                  <a:srgbClr val="0066CC"/>
                </a:solidFill>
                <a:latin typeface="黑体" panose="02010609060101010101" pitchFamily="49" charset="-122"/>
                <a:ea typeface="黑体" panose="02010609060101010101" pitchFamily="49" charset="-122"/>
              </a:rPr>
              <a:t>重磅魅力</a:t>
            </a:r>
          </a:p>
        </p:txBody>
      </p:sp>
      <p:sp>
        <p:nvSpPr>
          <p:cNvPr id="1608742" name="Rectangle 38"/>
          <p:cNvSpPr>
            <a:spLocks noChangeArrowheads="1"/>
          </p:cNvSpPr>
          <p:nvPr/>
        </p:nvSpPr>
        <p:spPr bwMode="auto">
          <a:xfrm>
            <a:off x="7751763" y="4497590"/>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zh-CN" altLang="en-US" sz="2400" b="0" dirty="0">
                <a:solidFill>
                  <a:srgbClr val="0066CC"/>
                </a:solidFill>
                <a:latin typeface="黑体" panose="02010609060101010101" pitchFamily="49" charset="-122"/>
                <a:ea typeface="黑体" panose="02010609060101010101" pitchFamily="49" charset="-122"/>
              </a:rPr>
              <a:t>为城市注入了魅力</a:t>
            </a:r>
          </a:p>
        </p:txBody>
      </p:sp>
      <p:sp>
        <p:nvSpPr>
          <p:cNvPr id="1608743" name="Rectangle 39"/>
          <p:cNvSpPr>
            <a:spLocks noChangeArrowheads="1"/>
          </p:cNvSpPr>
          <p:nvPr/>
        </p:nvSpPr>
        <p:spPr bwMode="auto">
          <a:xfrm>
            <a:off x="7751763" y="5000827"/>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zh-CN" altLang="en-US" sz="2400" b="0" dirty="0">
                <a:solidFill>
                  <a:srgbClr val="0066CC"/>
                </a:solidFill>
                <a:latin typeface="黑体" panose="02010609060101010101" pitchFamily="49" charset="-122"/>
                <a:ea typeface="黑体" panose="02010609060101010101" pitchFamily="49" charset="-122"/>
              </a:rPr>
              <a:t>骨子里的魅力</a:t>
            </a:r>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8" name="图片 17"/>
          <p:cNvPicPr>
            <a:picLocks noChangeAspect="1"/>
          </p:cNvPicPr>
          <p:nvPr/>
        </p:nvPicPr>
        <p:blipFill>
          <a:blip r:embed="rId5"/>
          <a:stretch>
            <a:fillRect/>
          </a:stretch>
        </p:blipFill>
        <p:spPr>
          <a:xfrm>
            <a:off x="2307264" y="0"/>
            <a:ext cx="9884735" cy="1577591"/>
          </a:xfrm>
          <a:prstGeom prst="rect">
            <a:avLst/>
          </a:prstGeom>
        </p:spPr>
      </p:pic>
      <p:sp>
        <p:nvSpPr>
          <p:cNvPr id="19"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 name="矩形 1"/>
          <p:cNvSpPr/>
          <p:nvPr/>
        </p:nvSpPr>
        <p:spPr>
          <a:xfrm>
            <a:off x="3623574" y="1938921"/>
            <a:ext cx="3626057" cy="523220"/>
          </a:xfrm>
          <a:prstGeom prst="rect">
            <a:avLst/>
          </a:prstGeom>
        </p:spPr>
        <p:txBody>
          <a:bodyPr wrap="none">
            <a:spAutoFit/>
          </a:bodyPr>
          <a:lstStyle/>
          <a:p>
            <a:r>
              <a:rPr lang="en-US" altLang="zh-CN" sz="2800" dirty="0"/>
              <a:t>charm or enchantment </a:t>
            </a:r>
          </a:p>
        </p:txBody>
      </p:sp>
    </p:spTree>
    <p:extLst>
      <p:ext uri="{BB962C8B-B14F-4D97-AF65-F5344CB8AC3E}">
        <p14:creationId xmlns:p14="http://schemas.microsoft.com/office/powerpoint/2010/main" val="13268473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87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87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087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08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740" grpId="0"/>
      <p:bldP spid="1608741" grpId="0"/>
      <p:bldP spid="1608742" grpId="0"/>
      <p:bldP spid="160874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内容占位符 1"/>
          <p:cNvSpPr>
            <a:spLocks noGrp="1"/>
          </p:cNvSpPr>
          <p:nvPr>
            <p:ph idx="4294967295"/>
          </p:nvPr>
        </p:nvSpPr>
        <p:spPr bwMode="auto">
          <a:xfrm>
            <a:off x="410674" y="1615682"/>
            <a:ext cx="10783190"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SzPct val="120000"/>
              <a:buFont typeface="Arial" panose="020B0604020202020204" pitchFamily="34" charset="0"/>
              <a:buNone/>
            </a:pPr>
            <a:r>
              <a:rPr lang="en-US" altLang="zh-CN" sz="4400" b="1" dirty="0" smtClean="0"/>
              <a:t>glamorous  </a:t>
            </a:r>
            <a:r>
              <a:rPr lang="en-US" altLang="zh-CN" b="1" dirty="0" smtClean="0"/>
              <a:t>                      </a:t>
            </a:r>
          </a:p>
          <a:p>
            <a:pPr marL="514350" indent="-514350" algn="just" eaLnBrk="1" hangingPunct="1">
              <a:buSzPct val="120000"/>
              <a:buFont typeface="Arial" panose="020B0604020202020204" pitchFamily="34" charset="0"/>
              <a:buAutoNum type="alphaLcPeriod"/>
            </a:pPr>
            <a:r>
              <a:rPr lang="zh-CN" altLang="en-US" dirty="0" smtClean="0"/>
              <a:t>attractive </a:t>
            </a:r>
            <a:r>
              <a:rPr lang="zh-CN" altLang="en-US" dirty="0"/>
              <a:t>and interesting in an exciting and unusual way</a:t>
            </a:r>
            <a:r>
              <a:rPr lang="zh-CN" altLang="en-US" dirty="0">
                <a:solidFill>
                  <a:schemeClr val="accent2"/>
                </a:solidFill>
              </a:rPr>
              <a:t> </a:t>
            </a:r>
            <a:endParaRPr lang="en-US" altLang="zh-CN" dirty="0" smtClean="0">
              <a:solidFill>
                <a:schemeClr val="accent2"/>
              </a:solidFill>
            </a:endParaRPr>
          </a:p>
          <a:p>
            <a:pPr marL="0" indent="0" algn="just" eaLnBrk="1" hangingPunct="1">
              <a:buSzPct val="120000"/>
              <a:buNone/>
            </a:pPr>
            <a:r>
              <a:rPr lang="en-US" altLang="zh-CN" sz="2400" dirty="0">
                <a:solidFill>
                  <a:schemeClr val="accent2"/>
                </a:solidFill>
              </a:rPr>
              <a:t> </a:t>
            </a:r>
            <a:r>
              <a:rPr lang="en-US" altLang="zh-CN" sz="2400" dirty="0" smtClean="0">
                <a:solidFill>
                  <a:schemeClr val="accent2"/>
                </a:solidFill>
              </a:rPr>
              <a:t>       </a:t>
            </a:r>
            <a:r>
              <a:rPr lang="zh-CN" altLang="en-US" sz="2400" dirty="0" smtClean="0">
                <a:solidFill>
                  <a:schemeClr val="hlink"/>
                </a:solidFill>
              </a:rPr>
              <a:t>极</a:t>
            </a:r>
            <a:r>
              <a:rPr lang="zh-CN" altLang="en-US" sz="2400" dirty="0">
                <a:solidFill>
                  <a:schemeClr val="hlink"/>
                </a:solidFill>
              </a:rPr>
              <a:t>富魅力的；非常吸引人的</a:t>
            </a:r>
          </a:p>
          <a:p>
            <a:pPr algn="just" eaLnBrk="1" hangingPunct="1">
              <a:buSzPct val="120000"/>
              <a:buFont typeface="Arial" panose="020B0604020202020204" pitchFamily="34" charset="0"/>
              <a:buNone/>
            </a:pPr>
            <a:r>
              <a:rPr lang="en-US" altLang="zh-CN" i="1" dirty="0"/>
              <a:t>e.g. </a:t>
            </a:r>
          </a:p>
          <a:p>
            <a:pPr algn="just" eaLnBrk="1" hangingPunct="1">
              <a:buSzPct val="120000"/>
              <a:buFont typeface="Arial" panose="020B0604020202020204" pitchFamily="34" charset="0"/>
              <a:buNone/>
            </a:pPr>
            <a:r>
              <a:rPr lang="en-US" altLang="zh-CN" dirty="0"/>
              <a:t>1.</a:t>
            </a:r>
            <a:r>
              <a:rPr lang="en-US" altLang="zh-CN" i="1" dirty="0"/>
              <a:t> </a:t>
            </a:r>
            <a:r>
              <a:rPr lang="en-US" altLang="zh-CN" dirty="0"/>
              <a:t>On television she looks so beautiful and </a:t>
            </a:r>
            <a:r>
              <a:rPr lang="en-US" altLang="zh-CN" b="1" dirty="0"/>
              <a:t>glamorous</a:t>
            </a:r>
            <a:r>
              <a:rPr lang="en-US" altLang="zh-CN" dirty="0"/>
              <a:t>. </a:t>
            </a:r>
          </a:p>
          <a:p>
            <a:pPr algn="just" eaLnBrk="1" hangingPunct="1">
              <a:buSzPct val="120000"/>
              <a:buFont typeface="Arial" panose="020B0604020202020204" pitchFamily="34" charset="0"/>
              <a:buNone/>
            </a:pPr>
            <a:r>
              <a:rPr lang="zh-CN" altLang="en-US" sz="2400" dirty="0">
                <a:solidFill>
                  <a:schemeClr val="hlink"/>
                </a:solidFill>
              </a:rPr>
              <a:t>    </a:t>
            </a:r>
            <a:r>
              <a:rPr lang="zh-CN" altLang="zh-CN" sz="2400" dirty="0">
                <a:solidFill>
                  <a:schemeClr val="hlink"/>
                </a:solidFill>
              </a:rPr>
              <a:t>她在电视上看起来特别漂亮，魅力四射。 </a:t>
            </a:r>
          </a:p>
          <a:p>
            <a:pPr algn="just" eaLnBrk="1" hangingPunct="1">
              <a:buSzPct val="120000"/>
              <a:buFont typeface="Arial" panose="020B0604020202020204" pitchFamily="34" charset="0"/>
              <a:buNone/>
            </a:pPr>
            <a:r>
              <a:rPr lang="zh-CN" altLang="en-US" sz="700" dirty="0">
                <a:solidFill>
                  <a:schemeClr val="hlink"/>
                </a:solidFill>
              </a:rPr>
              <a:t>      </a:t>
            </a:r>
            <a:endParaRPr lang="en-US" altLang="zh-CN" sz="700" dirty="0">
              <a:solidFill>
                <a:schemeClr val="hlink"/>
              </a:solidFill>
            </a:endParaRPr>
          </a:p>
          <a:p>
            <a:pPr algn="just" eaLnBrk="1" hangingPunct="1">
              <a:buSzPct val="120000"/>
              <a:buFont typeface="Arial" panose="020B0604020202020204" pitchFamily="34" charset="0"/>
              <a:buNone/>
            </a:pPr>
            <a:r>
              <a:rPr lang="en-US" altLang="zh-CN" dirty="0"/>
              <a:t>2. Such a </a:t>
            </a:r>
            <a:r>
              <a:rPr lang="en-US" altLang="zh-CN" b="1" dirty="0"/>
              <a:t>glamorous</a:t>
            </a:r>
            <a:r>
              <a:rPr lang="en-US" altLang="zh-CN" dirty="0"/>
              <a:t> dress seemed out of place in that cheap restaurant. </a:t>
            </a:r>
          </a:p>
          <a:p>
            <a:pPr algn="just" eaLnBrk="1" hangingPunct="1">
              <a:buSzPct val="120000"/>
              <a:buFont typeface="Arial" panose="020B0604020202020204" pitchFamily="34" charset="0"/>
              <a:buNone/>
            </a:pPr>
            <a:r>
              <a:rPr lang="zh-CN" altLang="en-US" dirty="0"/>
              <a:t>    </a:t>
            </a:r>
            <a:r>
              <a:rPr lang="zh-CN" altLang="en-US" sz="2400" dirty="0">
                <a:solidFill>
                  <a:schemeClr val="hlink"/>
                </a:solidFill>
              </a:rPr>
              <a:t>穿这样华丽的礼服去那家低档饭店，未免有些不合适</a:t>
            </a:r>
            <a:r>
              <a:rPr lang="zh-CN" altLang="en-US" sz="2400" dirty="0" smtClean="0">
                <a:solidFill>
                  <a:schemeClr val="hlink"/>
                </a:solidFill>
              </a:rPr>
              <a:t>。</a:t>
            </a:r>
            <a:endParaRPr lang="en-US" altLang="zh-CN" sz="2400" dirty="0">
              <a:solidFill>
                <a:schemeClr val="hlink"/>
              </a:solidFill>
            </a:endParaRPr>
          </a:p>
        </p:txBody>
      </p:sp>
      <p:pic>
        <p:nvPicPr>
          <p:cNvPr id="23040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522" y="1790419"/>
            <a:ext cx="1582737" cy="440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0" name="图片 9"/>
          <p:cNvPicPr>
            <a:picLocks noChangeAspect="1"/>
          </p:cNvPicPr>
          <p:nvPr/>
        </p:nvPicPr>
        <p:blipFill>
          <a:blip r:embed="rId4"/>
          <a:stretch>
            <a:fillRect/>
          </a:stretch>
        </p:blipFill>
        <p:spPr>
          <a:xfrm>
            <a:off x="2307264" y="0"/>
            <a:ext cx="9884735" cy="1577591"/>
          </a:xfrm>
          <a:prstGeom prst="rect">
            <a:avLst/>
          </a:prstGeom>
        </p:spPr>
      </p:pic>
      <p:sp>
        <p:nvSpPr>
          <p:cNvPr id="12"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5"/>
          <a:stretch>
            <a:fillRect/>
          </a:stretch>
        </p:blipFill>
        <p:spPr>
          <a:xfrm>
            <a:off x="9312414" y="2120203"/>
            <a:ext cx="2695367" cy="2774862"/>
          </a:xfrm>
          <a:prstGeom prst="rect">
            <a:avLst/>
          </a:prstGeom>
        </p:spPr>
      </p:pic>
    </p:spTree>
    <p:extLst>
      <p:ext uri="{BB962C8B-B14F-4D97-AF65-F5344CB8AC3E}">
        <p14:creationId xmlns:p14="http://schemas.microsoft.com/office/powerpoint/2010/main" val="399539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0402">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30402">
                                            <p:txEl>
                                              <p:pRg st="8" end="8"/>
                                            </p:txEl>
                                          </p:spTgt>
                                        </p:tgtEl>
                                        <p:attrNameLst>
                                          <p:attrName>style.visibility</p:attrName>
                                        </p:attrNameLst>
                                      </p:cBhvr>
                                      <p:to>
                                        <p:strVal val="visible"/>
                                      </p:to>
                                    </p:set>
                                    <p:animEffect transition="in" filter="dissolve">
                                      <p:cBhvr>
                                        <p:cTn id="11" dur="500"/>
                                        <p:tgtEl>
                                          <p:spTgt spid="23040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41" name="Rectangle 5"/>
          <p:cNvSpPr>
            <a:spLocks noGrp="1" noChangeAspect="1"/>
          </p:cNvSpPr>
          <p:nvPr>
            <p:ph type="title"/>
          </p:nvPr>
        </p:nvSpPr>
        <p:spPr>
          <a:xfrm>
            <a:off x="338139" y="1416516"/>
            <a:ext cx="10515600" cy="1325563"/>
          </a:xfrm>
          <a:noFill/>
        </p:spPr>
        <p:txBody>
          <a:bodyPr/>
          <a:lstStyle/>
          <a:p>
            <a:r>
              <a:rPr lang="en-US" altLang="zh-CN" b="1" dirty="0" smtClean="0"/>
              <a:t>extravagant</a:t>
            </a:r>
            <a:r>
              <a:rPr lang="en-US" altLang="zh-CN" dirty="0" smtClean="0"/>
              <a:t>  </a:t>
            </a:r>
            <a:r>
              <a:rPr lang="en-US" altLang="zh-CN" i="1" dirty="0" smtClean="0"/>
              <a:t>a.</a:t>
            </a:r>
          </a:p>
        </p:txBody>
      </p:sp>
      <p:sp>
        <p:nvSpPr>
          <p:cNvPr id="65542" name="Rectangle 10"/>
          <p:cNvSpPr>
            <a:spLocks noGrp="1" noChangeAspect="1"/>
          </p:cNvSpPr>
          <p:nvPr>
            <p:ph type="body" idx="1"/>
          </p:nvPr>
        </p:nvSpPr>
        <p:spPr>
          <a:xfrm>
            <a:off x="612459" y="2737803"/>
            <a:ext cx="10241280" cy="4525962"/>
          </a:xfrm>
        </p:spPr>
        <p:txBody>
          <a:bodyPr/>
          <a:lstStyle/>
          <a:p>
            <a:pPr marL="533400" indent="-533400">
              <a:spcBef>
                <a:spcPct val="0"/>
              </a:spcBef>
              <a:buNone/>
            </a:pPr>
            <a:r>
              <a:rPr lang="en-US" altLang="zh-CN" dirty="0" smtClean="0"/>
              <a:t>Work in pairs and spot the very Chinese meanings of </a:t>
            </a:r>
            <a:r>
              <a:rPr lang="en-US" altLang="zh-CN" i="1" dirty="0" smtClean="0">
                <a:solidFill>
                  <a:srgbClr val="C00000"/>
                </a:solidFill>
              </a:rPr>
              <a:t>extravagant</a:t>
            </a:r>
            <a:r>
              <a:rPr lang="en-US" altLang="zh-CN" dirty="0" smtClean="0"/>
              <a:t>. </a:t>
            </a:r>
          </a:p>
          <a:p>
            <a:pPr marL="533400" indent="-533400">
              <a:spcBef>
                <a:spcPct val="0"/>
              </a:spcBef>
              <a:buNone/>
            </a:pPr>
            <a:endParaRPr lang="en-US" altLang="zh-CN" dirty="0" smtClean="0"/>
          </a:p>
          <a:p>
            <a:pPr marL="533400" indent="-533400">
              <a:spcBef>
                <a:spcPct val="0"/>
              </a:spcBef>
              <a:buNone/>
            </a:pPr>
            <a:r>
              <a:rPr lang="en-US" altLang="zh-CN" b="0" dirty="0" smtClean="0"/>
              <a:t>1. extravagant taste</a:t>
            </a:r>
          </a:p>
          <a:p>
            <a:pPr marL="533400" indent="-533400">
              <a:spcBef>
                <a:spcPct val="0"/>
              </a:spcBef>
              <a:buFontTx/>
              <a:buChar char="•"/>
            </a:pPr>
            <a:endParaRPr lang="en-US" altLang="zh-CN" b="0" dirty="0" smtClean="0"/>
          </a:p>
          <a:p>
            <a:pPr marL="533400" indent="-533400">
              <a:spcBef>
                <a:spcPct val="0"/>
              </a:spcBef>
              <a:buNone/>
            </a:pPr>
            <a:r>
              <a:rPr lang="en-US" altLang="zh-CN" b="0" dirty="0" smtClean="0"/>
              <a:t>2.</a:t>
            </a:r>
            <a:r>
              <a:rPr lang="en-US" altLang="zh-CN" dirty="0" smtClean="0"/>
              <a:t> </a:t>
            </a:r>
            <a:r>
              <a:rPr lang="en-US" altLang="zh-CN" b="0" dirty="0" smtClean="0"/>
              <a:t>an extravagant age</a:t>
            </a:r>
            <a:r>
              <a:rPr lang="zh-CN" altLang="en-US" b="0" dirty="0" smtClean="0"/>
              <a:t> </a:t>
            </a:r>
          </a:p>
          <a:p>
            <a:pPr marL="533400" indent="-533400">
              <a:spcBef>
                <a:spcPct val="0"/>
              </a:spcBef>
              <a:buNone/>
            </a:pPr>
            <a:endParaRPr lang="zh-CN" altLang="en-US" b="0" dirty="0" smtClean="0"/>
          </a:p>
          <a:p>
            <a:pPr marL="533400" indent="-533400">
              <a:spcBef>
                <a:spcPct val="0"/>
              </a:spcBef>
              <a:buNone/>
            </a:pPr>
            <a:r>
              <a:rPr lang="en-US" altLang="zh-CN" b="0" dirty="0" smtClean="0"/>
              <a:t>3. extravagant praise. </a:t>
            </a:r>
          </a:p>
        </p:txBody>
      </p:sp>
      <p:sp>
        <p:nvSpPr>
          <p:cNvPr id="1659915" name="Rectangle 11"/>
          <p:cNvSpPr>
            <a:spLocks noChangeArrowheads="1"/>
          </p:cNvSpPr>
          <p:nvPr/>
        </p:nvSpPr>
        <p:spPr bwMode="auto">
          <a:xfrm>
            <a:off x="5152231" y="3495028"/>
            <a:ext cx="2087563"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zh-CN" altLang="en-US" sz="2400" b="0" dirty="0">
                <a:solidFill>
                  <a:srgbClr val="C00000"/>
                </a:solidFill>
                <a:latin typeface="黑体" panose="02010609060101010101" pitchFamily="49" charset="-122"/>
                <a:ea typeface="黑体" panose="02010609060101010101" pitchFamily="49" charset="-122"/>
              </a:rPr>
              <a:t>奢侈的</a:t>
            </a:r>
            <a:r>
              <a:rPr lang="zh-CN" altLang="en-US" sz="2400" b="0" dirty="0">
                <a:solidFill>
                  <a:srgbClr val="0066CC"/>
                </a:solidFill>
                <a:latin typeface="黑体" panose="02010609060101010101" pitchFamily="49" charset="-122"/>
                <a:ea typeface="黑体" panose="02010609060101010101" pitchFamily="49" charset="-122"/>
              </a:rPr>
              <a:t>品味 </a:t>
            </a:r>
          </a:p>
        </p:txBody>
      </p:sp>
      <p:sp>
        <p:nvSpPr>
          <p:cNvPr id="1659916" name="Rectangle 12"/>
          <p:cNvSpPr>
            <a:spLocks noChangeArrowheads="1"/>
          </p:cNvSpPr>
          <p:nvPr/>
        </p:nvSpPr>
        <p:spPr bwMode="auto">
          <a:xfrm>
            <a:off x="5152231" y="4265181"/>
            <a:ext cx="2530475"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zh-CN" altLang="en-US" sz="2400" b="0" dirty="0">
                <a:solidFill>
                  <a:srgbClr val="0066CC"/>
                </a:solidFill>
                <a:latin typeface="黑体" panose="02010609060101010101" pitchFamily="49" charset="-122"/>
                <a:ea typeface="黑体" panose="02010609060101010101" pitchFamily="49" charset="-122"/>
              </a:rPr>
              <a:t>一个</a:t>
            </a:r>
            <a:r>
              <a:rPr lang="zh-CN" altLang="en-US" sz="2400" b="0" dirty="0">
                <a:solidFill>
                  <a:srgbClr val="C00000"/>
                </a:solidFill>
                <a:latin typeface="黑体" panose="02010609060101010101" pitchFamily="49" charset="-122"/>
                <a:ea typeface="黑体" panose="02010609060101010101" pitchFamily="49" charset="-122"/>
              </a:rPr>
              <a:t>浪费的</a:t>
            </a:r>
            <a:r>
              <a:rPr lang="zh-CN" altLang="en-US" sz="2400" b="0" dirty="0">
                <a:solidFill>
                  <a:srgbClr val="0066CC"/>
                </a:solidFill>
                <a:latin typeface="黑体" panose="02010609060101010101" pitchFamily="49" charset="-122"/>
                <a:ea typeface="黑体" panose="02010609060101010101" pitchFamily="49" charset="-122"/>
              </a:rPr>
              <a:t>时代 </a:t>
            </a:r>
          </a:p>
        </p:txBody>
      </p:sp>
      <p:sp>
        <p:nvSpPr>
          <p:cNvPr id="1659917" name="Rectangle 13"/>
          <p:cNvSpPr>
            <a:spLocks noChangeArrowheads="1"/>
          </p:cNvSpPr>
          <p:nvPr/>
        </p:nvSpPr>
        <p:spPr bwMode="auto">
          <a:xfrm>
            <a:off x="5152231" y="4994320"/>
            <a:ext cx="2592388"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zh-CN" altLang="en-US" sz="2400" b="0" dirty="0">
                <a:solidFill>
                  <a:srgbClr val="C00000"/>
                </a:solidFill>
                <a:latin typeface="黑体" panose="02010609060101010101" pitchFamily="49" charset="-122"/>
                <a:ea typeface="黑体" panose="02010609060101010101" pitchFamily="49" charset="-122"/>
              </a:rPr>
              <a:t>过分的</a:t>
            </a:r>
            <a:r>
              <a:rPr lang="zh-CN" altLang="en-US" sz="2400" b="0" dirty="0">
                <a:solidFill>
                  <a:srgbClr val="0066CC"/>
                </a:solidFill>
                <a:latin typeface="黑体" panose="02010609060101010101" pitchFamily="49" charset="-122"/>
                <a:ea typeface="黑体" panose="02010609060101010101" pitchFamily="49" charset="-122"/>
              </a:rPr>
              <a:t>赞扬</a:t>
            </a:r>
          </a:p>
        </p:txBody>
      </p:sp>
      <p:sp>
        <p:nvSpPr>
          <p:cNvPr id="65548" name="Rectangle 25"/>
          <p:cNvSpPr>
            <a:spLocks noChangeArrowheads="1"/>
          </p:cNvSpPr>
          <p:nvPr/>
        </p:nvSpPr>
        <p:spPr bwMode="auto">
          <a:xfrm>
            <a:off x="3842543" y="1837453"/>
            <a:ext cx="7680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800" b="0" dirty="0">
                <a:solidFill>
                  <a:schemeClr val="tx1"/>
                </a:solidFill>
              </a:rPr>
              <a:t>wasteful;</a:t>
            </a:r>
            <a:r>
              <a:rPr lang="zh-CN" altLang="en-US" sz="2800" b="0" dirty="0">
                <a:solidFill>
                  <a:schemeClr val="tx1"/>
                </a:solidFill>
              </a:rPr>
              <a:t> </a:t>
            </a:r>
            <a:r>
              <a:rPr lang="en-US" altLang="zh-CN" sz="2800" b="0" dirty="0">
                <a:solidFill>
                  <a:schemeClr val="tx1"/>
                </a:solidFill>
              </a:rPr>
              <a:t>going beyond what is reasonable</a:t>
            </a:r>
            <a:endParaRPr lang="zh-CN" altLang="en-US" sz="2800" b="0" dirty="0">
              <a:solidFill>
                <a:schemeClr val="tx1"/>
              </a:solidFill>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8" name="图片 17"/>
          <p:cNvPicPr>
            <a:picLocks noChangeAspect="1"/>
          </p:cNvPicPr>
          <p:nvPr/>
        </p:nvPicPr>
        <p:blipFill>
          <a:blip r:embed="rId4"/>
          <a:stretch>
            <a:fillRect/>
          </a:stretch>
        </p:blipFill>
        <p:spPr>
          <a:xfrm>
            <a:off x="2307264" y="0"/>
            <a:ext cx="9884735" cy="1577591"/>
          </a:xfrm>
          <a:prstGeom prst="rect">
            <a:avLst/>
          </a:prstGeom>
        </p:spPr>
      </p:pic>
      <p:sp>
        <p:nvSpPr>
          <p:cNvPr id="19"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4949" y="3577925"/>
            <a:ext cx="3314617" cy="2849994"/>
          </a:xfrm>
          <a:prstGeom prst="rect">
            <a:avLst/>
          </a:prstGeom>
        </p:spPr>
      </p:pic>
    </p:spTree>
    <p:extLst>
      <p:ext uri="{BB962C8B-B14F-4D97-AF65-F5344CB8AC3E}">
        <p14:creationId xmlns:p14="http://schemas.microsoft.com/office/powerpoint/2010/main" val="5521897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9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9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9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915" grpId="0"/>
      <p:bldP spid="1659916" grpId="0"/>
      <p:bldP spid="1659917"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41" name="Rectangle 5"/>
          <p:cNvSpPr>
            <a:spLocks noGrp="1" noChangeAspect="1"/>
          </p:cNvSpPr>
          <p:nvPr>
            <p:ph type="title"/>
          </p:nvPr>
        </p:nvSpPr>
        <p:spPr>
          <a:xfrm>
            <a:off x="338139" y="1416516"/>
            <a:ext cx="10515600" cy="1325563"/>
          </a:xfrm>
          <a:noFill/>
        </p:spPr>
        <p:txBody>
          <a:bodyPr/>
          <a:lstStyle/>
          <a:p>
            <a:r>
              <a:rPr lang="en-US" altLang="zh-CN" b="1" dirty="0"/>
              <a:t>e</a:t>
            </a:r>
            <a:r>
              <a:rPr lang="en-US" altLang="zh-CN" b="1" dirty="0" smtClean="0"/>
              <a:t>nd up </a:t>
            </a:r>
            <a:r>
              <a:rPr lang="en-US" altLang="zh-CN" i="1" dirty="0" smtClean="0"/>
              <a:t> a.</a:t>
            </a:r>
          </a:p>
        </p:txBody>
      </p:sp>
      <p:sp>
        <p:nvSpPr>
          <p:cNvPr id="65542" name="Rectangle 10"/>
          <p:cNvSpPr>
            <a:spLocks noGrp="1" noChangeAspect="1"/>
          </p:cNvSpPr>
          <p:nvPr>
            <p:ph type="body" idx="1"/>
          </p:nvPr>
        </p:nvSpPr>
        <p:spPr>
          <a:xfrm>
            <a:off x="338139" y="2915707"/>
            <a:ext cx="10241280" cy="4525962"/>
          </a:xfrm>
        </p:spPr>
        <p:txBody>
          <a:bodyPr/>
          <a:lstStyle/>
          <a:p>
            <a:pPr marL="533400" indent="-533400">
              <a:spcBef>
                <a:spcPct val="0"/>
              </a:spcBef>
              <a:buNone/>
            </a:pPr>
            <a:r>
              <a:rPr lang="en-US" altLang="zh-CN" dirty="0" smtClean="0"/>
              <a:t>      The </a:t>
            </a:r>
            <a:r>
              <a:rPr lang="en-US" altLang="zh-CN" dirty="0"/>
              <a:t>stores will inevitably end up competing with each other in their push for increased market </a:t>
            </a:r>
            <a:r>
              <a:rPr lang="en-US" altLang="zh-CN" dirty="0" smtClean="0"/>
              <a:t>shares. </a:t>
            </a:r>
            <a:endParaRPr lang="en-US" altLang="zh-CN" dirty="0"/>
          </a:p>
          <a:p>
            <a:pPr marL="533400" indent="-533400">
              <a:spcBef>
                <a:spcPct val="0"/>
              </a:spcBef>
              <a:buNone/>
            </a:pPr>
            <a:r>
              <a:rPr lang="zh-CN" altLang="en-US" dirty="0" smtClean="0"/>
              <a:t>       </a:t>
            </a:r>
            <a:endParaRPr lang="en-US" altLang="zh-CN" dirty="0" smtClean="0"/>
          </a:p>
          <a:p>
            <a:pPr marL="533400" indent="-533400">
              <a:spcBef>
                <a:spcPct val="0"/>
              </a:spcBef>
              <a:buNone/>
            </a:pPr>
            <a:r>
              <a:rPr lang="en-US" altLang="zh-CN" dirty="0"/>
              <a:t> </a:t>
            </a:r>
            <a:r>
              <a:rPr lang="en-US" altLang="zh-CN" dirty="0" smtClean="0"/>
              <a:t>     </a:t>
            </a:r>
            <a:r>
              <a:rPr lang="zh-CN" altLang="en-US" sz="2400" dirty="0" smtClean="0">
                <a:solidFill>
                  <a:srgbClr val="0070C0"/>
                </a:solidFill>
              </a:rPr>
              <a:t>在</a:t>
            </a:r>
            <a:r>
              <a:rPr lang="zh-CN" altLang="en-US" sz="2400" dirty="0">
                <a:solidFill>
                  <a:srgbClr val="0070C0"/>
                </a:solidFill>
              </a:rPr>
              <a:t>努力争取更大的市场份额的过程中，这些商场最终将不可避免地相互展开竞争。</a:t>
            </a:r>
            <a:endParaRPr lang="en-US" altLang="zh-CN" sz="2400" b="0" dirty="0" smtClean="0">
              <a:solidFill>
                <a:srgbClr val="0070C0"/>
              </a:solidFill>
            </a:endParaRPr>
          </a:p>
        </p:txBody>
      </p:sp>
      <p:sp>
        <p:nvSpPr>
          <p:cNvPr id="65548" name="Rectangle 25"/>
          <p:cNvSpPr>
            <a:spLocks noChangeArrowheads="1"/>
          </p:cNvSpPr>
          <p:nvPr/>
        </p:nvSpPr>
        <p:spPr bwMode="auto">
          <a:xfrm>
            <a:off x="3249784" y="1878625"/>
            <a:ext cx="46923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800" b="0" dirty="0">
                <a:solidFill>
                  <a:schemeClr val="tx1"/>
                </a:solidFill>
              </a:rPr>
              <a:t>finally be or do something</a:t>
            </a:r>
            <a:endParaRPr lang="zh-CN" altLang="en-US" sz="2800" b="0" dirty="0">
              <a:solidFill>
                <a:schemeClr val="tx1"/>
              </a:solidFill>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8" name="图片 17"/>
          <p:cNvPicPr>
            <a:picLocks noChangeAspect="1"/>
          </p:cNvPicPr>
          <p:nvPr/>
        </p:nvPicPr>
        <p:blipFill>
          <a:blip r:embed="rId4"/>
          <a:stretch>
            <a:fillRect/>
          </a:stretch>
        </p:blipFill>
        <p:spPr>
          <a:xfrm>
            <a:off x="2307264" y="0"/>
            <a:ext cx="9884735" cy="1577591"/>
          </a:xfrm>
          <a:prstGeom prst="rect">
            <a:avLst/>
          </a:prstGeom>
        </p:spPr>
      </p:pic>
      <p:sp>
        <p:nvSpPr>
          <p:cNvPr id="19"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3" name="矩形 2"/>
          <p:cNvSpPr/>
          <p:nvPr/>
        </p:nvSpPr>
        <p:spPr>
          <a:xfrm>
            <a:off x="853440" y="5092943"/>
            <a:ext cx="8666480" cy="1261884"/>
          </a:xfrm>
          <a:prstGeom prst="rect">
            <a:avLst/>
          </a:prstGeom>
        </p:spPr>
        <p:txBody>
          <a:bodyPr wrap="square">
            <a:spAutoFit/>
          </a:bodyPr>
          <a:lstStyle/>
          <a:p>
            <a:r>
              <a:rPr lang="zh-CN" altLang="en-US" sz="2800" dirty="0">
                <a:solidFill>
                  <a:srgbClr val="0070C0"/>
                </a:solidFill>
                <a:latin typeface="arial" panose="020B0604020202020204" pitchFamily="34" charset="0"/>
              </a:rPr>
              <a:t>每次他们去跳舞，都会不欢而散。</a:t>
            </a:r>
          </a:p>
          <a:p>
            <a:endParaRPr lang="en-US" altLang="zh-CN" sz="2400" dirty="0">
              <a:solidFill>
                <a:srgbClr val="333333"/>
              </a:solidFill>
              <a:latin typeface="arial" panose="020B0604020202020204" pitchFamily="34" charset="0"/>
            </a:endParaRPr>
          </a:p>
          <a:p>
            <a:r>
              <a:rPr lang="en-US" altLang="zh-CN" sz="2400" dirty="0" smtClean="0">
                <a:solidFill>
                  <a:srgbClr val="333333"/>
                </a:solidFill>
                <a:latin typeface="arial" panose="020B0604020202020204" pitchFamily="34" charset="0"/>
              </a:rPr>
              <a:t>Every </a:t>
            </a:r>
            <a:r>
              <a:rPr lang="en-US" altLang="zh-CN" sz="2400" dirty="0">
                <a:solidFill>
                  <a:srgbClr val="333333"/>
                </a:solidFill>
                <a:latin typeface="arial" panose="020B0604020202020204" pitchFamily="34" charset="0"/>
              </a:rPr>
              <a:t>time they went dancing they ended up in a bad mood... </a:t>
            </a:r>
          </a:p>
        </p:txBody>
      </p:sp>
      <p:pic>
        <p:nvPicPr>
          <p:cNvPr id="4" name="图片 3"/>
          <p:cNvPicPr>
            <a:picLocks noChangeAspect="1"/>
          </p:cNvPicPr>
          <p:nvPr/>
        </p:nvPicPr>
        <p:blipFill>
          <a:blip r:embed="rId5"/>
          <a:stretch>
            <a:fillRect/>
          </a:stretch>
        </p:blipFill>
        <p:spPr>
          <a:xfrm>
            <a:off x="9260206" y="4439920"/>
            <a:ext cx="2638425" cy="2201540"/>
          </a:xfrm>
          <a:prstGeom prst="rect">
            <a:avLst/>
          </a:prstGeom>
        </p:spPr>
      </p:pic>
    </p:spTree>
    <p:extLst>
      <p:ext uri="{BB962C8B-B14F-4D97-AF65-F5344CB8AC3E}">
        <p14:creationId xmlns:p14="http://schemas.microsoft.com/office/powerpoint/2010/main" val="4142789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542">
                                            <p:txEl>
                                              <p:pRg st="2" end="2"/>
                                            </p:txEl>
                                          </p:spTgt>
                                        </p:tgtEl>
                                        <p:attrNameLst>
                                          <p:attrName>style.visibility</p:attrName>
                                        </p:attrNameLst>
                                      </p:cBhvr>
                                      <p:to>
                                        <p:strVal val="visible"/>
                                      </p:to>
                                    </p:set>
                                    <p:animEffect transition="in" filter="fade">
                                      <p:cBhvr>
                                        <p:cTn id="7" dur="1000"/>
                                        <p:tgtEl>
                                          <p:spTgt spid="65542">
                                            <p:txEl>
                                              <p:pRg st="2" end="2"/>
                                            </p:txEl>
                                          </p:spTgt>
                                        </p:tgtEl>
                                      </p:cBhvr>
                                    </p:animEffect>
                                    <p:anim calcmode="lin" valueType="num">
                                      <p:cBhvr>
                                        <p:cTn id="8" dur="1000" fill="hold"/>
                                        <p:tgtEl>
                                          <p:spTgt spid="6554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554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内容占位符 1"/>
          <p:cNvSpPr>
            <a:spLocks noGrp="1"/>
          </p:cNvSpPr>
          <p:nvPr>
            <p:ph idx="4294967295"/>
          </p:nvPr>
        </p:nvSpPr>
        <p:spPr bwMode="auto">
          <a:xfrm>
            <a:off x="812608" y="1696715"/>
            <a:ext cx="9999418"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SzPct val="120000"/>
              <a:buFont typeface="Arial" panose="020B0604020202020204" pitchFamily="34" charset="0"/>
              <a:buNone/>
            </a:pPr>
            <a:r>
              <a:rPr lang="en-US" altLang="en-US" sz="4400" b="1" dirty="0" smtClean="0">
                <a:ea typeface="宋体" panose="02010600030101010101" pitchFamily="2" charset="-122"/>
              </a:rPr>
              <a:t>dictate </a:t>
            </a:r>
            <a:r>
              <a:rPr lang="en-US" altLang="zh-CN" sz="4400" b="1" dirty="0" smtClean="0"/>
              <a:t>    </a:t>
            </a:r>
            <a:r>
              <a:rPr lang="en-US" altLang="zh-CN" b="1" dirty="0" smtClean="0"/>
              <a:t>             </a:t>
            </a:r>
            <a:r>
              <a:rPr lang="en-US" altLang="zh-CN" i="1" dirty="0">
                <a:solidFill>
                  <a:schemeClr val="accent2"/>
                </a:solidFill>
              </a:rPr>
              <a:t>v.</a:t>
            </a:r>
            <a:r>
              <a:rPr lang="en-US" altLang="zh-CN" b="1" dirty="0" smtClean="0"/>
              <a:t> </a:t>
            </a:r>
            <a:r>
              <a:rPr lang="en-US" altLang="zh-CN" dirty="0">
                <a:solidFill>
                  <a:schemeClr val="accent2"/>
                </a:solidFill>
              </a:rPr>
              <a:t>  </a:t>
            </a:r>
          </a:p>
          <a:p>
            <a:pPr algn="just" eaLnBrk="1" hangingPunct="1">
              <a:buSzPct val="120000"/>
              <a:buFont typeface="Arial" panose="020B0604020202020204" pitchFamily="34" charset="0"/>
              <a:buNone/>
            </a:pPr>
            <a:r>
              <a:rPr lang="en-US" altLang="zh-CN" dirty="0"/>
              <a:t>1)</a:t>
            </a:r>
            <a:r>
              <a:rPr lang="en-US" altLang="en-US" dirty="0">
                <a:ea typeface="宋体" panose="02010600030101010101" pitchFamily="2" charset="-122"/>
              </a:rPr>
              <a:t> </a:t>
            </a:r>
            <a:r>
              <a:rPr lang="en-US" altLang="zh-CN" dirty="0"/>
              <a:t>influence or control how </a:t>
            </a:r>
            <a:r>
              <a:rPr lang="en-US" altLang="zh-CN" dirty="0" err="1"/>
              <a:t>sth</a:t>
            </a:r>
            <a:r>
              <a:rPr lang="en-US" altLang="zh-CN" dirty="0"/>
              <a:t>. is done</a:t>
            </a:r>
            <a:r>
              <a:rPr lang="en-US" altLang="zh-CN" sz="2400" dirty="0"/>
              <a:t> </a:t>
            </a:r>
            <a:r>
              <a:rPr lang="zh-CN" altLang="en-US" sz="2400" dirty="0">
                <a:solidFill>
                  <a:schemeClr val="hlink"/>
                </a:solidFill>
              </a:rPr>
              <a:t>影响</a:t>
            </a:r>
            <a:r>
              <a:rPr lang="en-US" altLang="en-US" sz="2400" dirty="0">
                <a:solidFill>
                  <a:schemeClr val="hlink"/>
                </a:solidFill>
                <a:ea typeface="宋体" panose="02010600030101010101" pitchFamily="2" charset="-122"/>
              </a:rPr>
              <a:t>；</a:t>
            </a:r>
            <a:r>
              <a:rPr lang="zh-CN" altLang="en-US" sz="2400" dirty="0">
                <a:solidFill>
                  <a:schemeClr val="hlink"/>
                </a:solidFill>
              </a:rPr>
              <a:t>控制</a:t>
            </a:r>
          </a:p>
          <a:p>
            <a:pPr marL="630238" indent="-630238" algn="just" eaLnBrk="1" hangingPunct="1">
              <a:buSzPct val="120000"/>
              <a:buFont typeface="Arial" panose="020B0604020202020204" pitchFamily="34" charset="0"/>
              <a:buNone/>
            </a:pPr>
            <a:r>
              <a:rPr lang="en-US" altLang="zh-CN" i="1" dirty="0"/>
              <a:t>e.g.</a:t>
            </a:r>
            <a:r>
              <a:rPr lang="en-US" altLang="en-US" sz="2400" dirty="0">
                <a:ea typeface="宋体" panose="02010600030101010101" pitchFamily="2" charset="-122"/>
              </a:rPr>
              <a:t> </a:t>
            </a:r>
            <a:r>
              <a:rPr lang="en-US" altLang="zh-CN" dirty="0"/>
              <a:t>Her skills were in such demand that she could </a:t>
            </a:r>
            <a:r>
              <a:rPr lang="en-US" altLang="zh-CN" b="1" dirty="0"/>
              <a:t>dictate</a:t>
            </a:r>
            <a:r>
              <a:rPr lang="en-US" altLang="zh-CN" dirty="0"/>
              <a:t> her own salary.</a:t>
            </a:r>
          </a:p>
          <a:p>
            <a:pPr algn="just" eaLnBrk="1" hangingPunct="1">
              <a:buSzPct val="120000"/>
              <a:buFont typeface="Arial" panose="020B0604020202020204" pitchFamily="34" charset="0"/>
              <a:buNone/>
            </a:pPr>
            <a:r>
              <a:rPr lang="zh-CN" altLang="en-US" dirty="0"/>
              <a:t>    </a:t>
            </a:r>
            <a:r>
              <a:rPr lang="zh-CN" altLang="en-US" dirty="0" smtClean="0"/>
              <a:t>   </a:t>
            </a:r>
            <a:r>
              <a:rPr lang="zh-CN" altLang="en-US" sz="2400" dirty="0" smtClean="0">
                <a:solidFill>
                  <a:schemeClr val="hlink"/>
                </a:solidFill>
                <a:latin typeface="宋体" panose="02010600030101010101" pitchFamily="2" charset="-122"/>
              </a:rPr>
              <a:t>她</a:t>
            </a:r>
            <a:r>
              <a:rPr lang="zh-CN" altLang="en-US" sz="2400" dirty="0">
                <a:solidFill>
                  <a:schemeClr val="hlink"/>
                </a:solidFill>
                <a:latin typeface="宋体" panose="02010600030101010101" pitchFamily="2" charset="-122"/>
              </a:rPr>
              <a:t>因其技术奇货可居，故可以主宰自己的薪金待遇。</a:t>
            </a:r>
            <a:endParaRPr lang="en-US" altLang="en-US" sz="2400" dirty="0">
              <a:ea typeface="宋体" panose="02010600030101010101" pitchFamily="2" charset="-122"/>
            </a:endParaRPr>
          </a:p>
          <a:p>
            <a:pPr algn="just" eaLnBrk="1" hangingPunct="1">
              <a:buSzPct val="120000"/>
              <a:buFont typeface="Arial" panose="020B0604020202020204" pitchFamily="34" charset="0"/>
              <a:buNone/>
            </a:pPr>
            <a:r>
              <a:rPr lang="en-US" altLang="zh-CN" dirty="0"/>
              <a:t>2)</a:t>
            </a:r>
            <a:r>
              <a:rPr lang="en-US" altLang="en-US" dirty="0">
                <a:ea typeface="宋体" panose="02010600030101010101" pitchFamily="2" charset="-122"/>
              </a:rPr>
              <a:t> </a:t>
            </a:r>
            <a:r>
              <a:rPr lang="en-US" altLang="zh-CN" dirty="0"/>
              <a:t>tell someone exactly what to do and how to behave</a:t>
            </a:r>
            <a:r>
              <a:rPr lang="en-US" altLang="zh-CN" sz="2400" dirty="0"/>
              <a:t> </a:t>
            </a:r>
            <a:r>
              <a:rPr lang="zh-CN" altLang="en-US" sz="2400" dirty="0">
                <a:solidFill>
                  <a:schemeClr val="hlink"/>
                </a:solidFill>
              </a:rPr>
              <a:t>指定</a:t>
            </a:r>
            <a:r>
              <a:rPr lang="en-US" altLang="en-US" sz="2400" dirty="0">
                <a:solidFill>
                  <a:schemeClr val="hlink"/>
                </a:solidFill>
                <a:ea typeface="宋体" panose="02010600030101010101" pitchFamily="2" charset="-122"/>
              </a:rPr>
              <a:t>；</a:t>
            </a:r>
            <a:r>
              <a:rPr lang="zh-CN" altLang="en-US" sz="2400" dirty="0">
                <a:solidFill>
                  <a:schemeClr val="hlink"/>
                </a:solidFill>
              </a:rPr>
              <a:t>命令</a:t>
            </a:r>
          </a:p>
          <a:p>
            <a:pPr marL="630238" indent="-630238" algn="just" eaLnBrk="1" hangingPunct="1">
              <a:buSzPct val="120000"/>
              <a:buFont typeface="Arial" panose="020B0604020202020204" pitchFamily="34" charset="0"/>
              <a:buNone/>
            </a:pPr>
            <a:r>
              <a:rPr lang="en-US" altLang="zh-CN" i="1" dirty="0"/>
              <a:t>e.g. </a:t>
            </a:r>
            <a:r>
              <a:rPr lang="en-US" altLang="zh-CN" dirty="0"/>
              <a:t>Don't try to </a:t>
            </a:r>
            <a:r>
              <a:rPr lang="en-US" altLang="zh-CN" b="1" dirty="0"/>
              <a:t>dictate</a:t>
            </a:r>
            <a:r>
              <a:rPr lang="en-US" altLang="zh-CN" dirty="0"/>
              <a:t> to children; they will obey you better if you ask them politely.                    </a:t>
            </a:r>
          </a:p>
          <a:p>
            <a:pPr algn="just" eaLnBrk="1" hangingPunct="1">
              <a:buSzPct val="120000"/>
              <a:buFont typeface="Arial" panose="020B0604020202020204" pitchFamily="34" charset="0"/>
              <a:buNone/>
            </a:pPr>
            <a:r>
              <a:rPr lang="zh-CN" altLang="en-US" dirty="0"/>
              <a:t>    </a:t>
            </a:r>
            <a:r>
              <a:rPr lang="zh-CN" altLang="en-US" dirty="0" smtClean="0"/>
              <a:t>   </a:t>
            </a:r>
            <a:r>
              <a:rPr lang="zh-CN" altLang="en-US" sz="2400" dirty="0" smtClean="0">
                <a:solidFill>
                  <a:schemeClr val="hlink"/>
                </a:solidFill>
                <a:latin typeface="宋体" panose="02010600030101010101" pitchFamily="2" charset="-122"/>
              </a:rPr>
              <a:t>不要</a:t>
            </a:r>
            <a:r>
              <a:rPr lang="zh-CN" altLang="en-US" sz="2400" dirty="0">
                <a:solidFill>
                  <a:schemeClr val="hlink"/>
                </a:solidFill>
                <a:latin typeface="宋体" panose="02010600030101010101" pitchFamily="2" charset="-122"/>
              </a:rPr>
              <a:t>对孩子们发号施令，你如果礼貌地要求他们，他们会更听话的。</a:t>
            </a:r>
            <a:r>
              <a:rPr lang="zh-CN" altLang="en-US" sz="2400" dirty="0">
                <a:solidFill>
                  <a:schemeClr val="hlink"/>
                </a:solidFill>
              </a:rPr>
              <a:t> </a:t>
            </a:r>
            <a:endParaRPr lang="en-US" altLang="zh-CN" i="1" dirty="0"/>
          </a:p>
          <a:p>
            <a:pPr algn="just" eaLnBrk="1" hangingPunct="1">
              <a:buSzPct val="120000"/>
              <a:buFont typeface="Arial" panose="020B0604020202020204" pitchFamily="34" charset="0"/>
              <a:buNone/>
            </a:pPr>
            <a:r>
              <a:rPr lang="en-US" altLang="zh-CN" i="1" dirty="0"/>
              <a:t> </a:t>
            </a:r>
          </a:p>
        </p:txBody>
      </p:sp>
      <p:pic>
        <p:nvPicPr>
          <p:cNvPr id="25908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360" y="1892732"/>
            <a:ext cx="13239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pic>
        <p:nvPicPr>
          <p:cNvPr id="9" name="图片 8">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0" name="图片 9"/>
          <p:cNvPicPr>
            <a:picLocks noChangeAspect="1"/>
          </p:cNvPicPr>
          <p:nvPr/>
        </p:nvPicPr>
        <p:blipFill>
          <a:blip r:embed="rId5"/>
          <a:stretch>
            <a:fillRect/>
          </a:stretch>
        </p:blipFill>
        <p:spPr>
          <a:xfrm>
            <a:off x="2307264" y="0"/>
            <a:ext cx="9884735" cy="1577591"/>
          </a:xfrm>
          <a:prstGeom prst="rect">
            <a:avLst/>
          </a:prstGeom>
        </p:spPr>
      </p:pic>
      <p:sp>
        <p:nvSpPr>
          <p:cNvPr id="11"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901401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9074">
                                            <p:txEl>
                                              <p:pRg st="3" end="3"/>
                                            </p:txEl>
                                          </p:spTgt>
                                        </p:tgtEl>
                                        <p:attrNameLst>
                                          <p:attrName>style.visibility</p:attrName>
                                        </p:attrNameLst>
                                      </p:cBhvr>
                                      <p:to>
                                        <p:strVal val="visible"/>
                                      </p:to>
                                    </p:set>
                                    <p:animEffect transition="in" filter="dissolve">
                                      <p:cBhvr>
                                        <p:cTn id="7" dur="500"/>
                                        <p:tgtEl>
                                          <p:spTgt spid="259074">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9074">
                                            <p:txEl>
                                              <p:pRg st="6" end="6"/>
                                            </p:txEl>
                                          </p:spTgt>
                                        </p:tgtEl>
                                        <p:attrNameLst>
                                          <p:attrName>style.visibility</p:attrName>
                                        </p:attrNameLst>
                                      </p:cBhvr>
                                      <p:to>
                                        <p:strVal val="visible"/>
                                      </p:to>
                                    </p:set>
                                    <p:animEffect transition="in" filter="dissolve">
                                      <p:cBhvr>
                                        <p:cTn id="12" dur="500"/>
                                        <p:tgtEl>
                                          <p:spTgt spid="2590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3" name="Rectangle 5"/>
          <p:cNvSpPr>
            <a:spLocks noGrp="1" noChangeAspect="1"/>
          </p:cNvSpPr>
          <p:nvPr>
            <p:ph type="title"/>
          </p:nvPr>
        </p:nvSpPr>
        <p:spPr>
          <a:xfrm>
            <a:off x="320040" y="1399008"/>
            <a:ext cx="10515600" cy="1325563"/>
          </a:xfrm>
          <a:noFill/>
        </p:spPr>
        <p:txBody>
          <a:bodyPr/>
          <a:lstStyle/>
          <a:p>
            <a:r>
              <a:rPr lang="en-US" altLang="zh-CN" b="1" dirty="0" smtClean="0"/>
              <a:t>dress down </a:t>
            </a:r>
            <a:endParaRPr lang="en-US" altLang="zh-CN" b="1" i="1" dirty="0" smtClean="0"/>
          </a:p>
        </p:txBody>
      </p:sp>
      <p:sp>
        <p:nvSpPr>
          <p:cNvPr id="68614" name="Rectangle 12"/>
          <p:cNvSpPr>
            <a:spLocks noChangeAspect="1" noChangeArrowheads="1"/>
          </p:cNvSpPr>
          <p:nvPr/>
        </p:nvSpPr>
        <p:spPr bwMode="auto">
          <a:xfrm>
            <a:off x="802482" y="3250838"/>
            <a:ext cx="5472112" cy="420687"/>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a:lnSpc>
                <a:spcPct val="90000"/>
              </a:lnSpc>
              <a:spcBef>
                <a:spcPct val="20000"/>
              </a:spcBef>
              <a:buFont typeface="Arial" panose="020B0604020202020204" pitchFamily="34" charset="0"/>
              <a:buNone/>
            </a:pPr>
            <a:r>
              <a:rPr lang="en-US" altLang="zh-CN" sz="2400" b="0">
                <a:solidFill>
                  <a:schemeClr val="tx1"/>
                </a:solidFill>
                <a:ea typeface="黑体" panose="02010609060101010101" pitchFamily="49" charset="-122"/>
              </a:rPr>
              <a:t>1. Why does he dress down?</a:t>
            </a:r>
          </a:p>
        </p:txBody>
      </p:sp>
      <p:sp>
        <p:nvSpPr>
          <p:cNvPr id="68615" name="Rectangle 13"/>
          <p:cNvSpPr>
            <a:spLocks noChangeAspect="1" noChangeArrowheads="1"/>
          </p:cNvSpPr>
          <p:nvPr/>
        </p:nvSpPr>
        <p:spPr bwMode="auto">
          <a:xfrm>
            <a:off x="802482" y="4428242"/>
            <a:ext cx="7700962" cy="457200"/>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b="0" dirty="0">
                <a:solidFill>
                  <a:schemeClr val="tx1"/>
                </a:solidFill>
                <a:ea typeface="黑体" panose="02010609060101010101" pitchFamily="49" charset="-122"/>
              </a:rPr>
              <a:t>2. Why does the star dress down in baggy clothes?</a:t>
            </a:r>
          </a:p>
        </p:txBody>
      </p:sp>
      <p:sp>
        <p:nvSpPr>
          <p:cNvPr id="68616" name="Rectangle 15"/>
          <p:cNvSpPr>
            <a:spLocks noGrp="1" noChangeAspect="1"/>
          </p:cNvSpPr>
          <p:nvPr>
            <p:ph type="body" idx="1"/>
          </p:nvPr>
        </p:nvSpPr>
        <p:spPr>
          <a:xfrm>
            <a:off x="320040" y="2275002"/>
            <a:ext cx="8229600" cy="820738"/>
          </a:xfrm>
          <a:noFill/>
        </p:spPr>
        <p:txBody>
          <a:bodyPr>
            <a:normAutofit lnSpcReduction="10000"/>
          </a:bodyPr>
          <a:lstStyle/>
          <a:p>
            <a:pPr eaLnBrk="1" hangingPunct="1">
              <a:spcBef>
                <a:spcPct val="0"/>
              </a:spcBef>
              <a:buFontTx/>
              <a:buNone/>
            </a:pPr>
            <a:r>
              <a:rPr lang="en-US" altLang="zh-CN" b="0" dirty="0" smtClean="0"/>
              <a:t>   </a:t>
            </a:r>
          </a:p>
          <a:p>
            <a:pPr eaLnBrk="1" hangingPunct="1">
              <a:spcBef>
                <a:spcPct val="0"/>
              </a:spcBef>
              <a:buFontTx/>
              <a:buNone/>
            </a:pPr>
            <a:r>
              <a:rPr lang="en-US" altLang="zh-CN" b="0" dirty="0" smtClean="0"/>
              <a:t>    </a:t>
            </a:r>
            <a:r>
              <a:rPr lang="en-US" altLang="zh-CN" dirty="0" smtClean="0"/>
              <a:t>Work in pairs and make sentences by Q&amp;A.</a:t>
            </a:r>
            <a:endParaRPr lang="en-US" altLang="zh-CN" b="0" dirty="0" smtClean="0"/>
          </a:p>
          <a:p>
            <a:endParaRPr lang="zh-CN" altLang="en-US" b="0" dirty="0" smtClean="0"/>
          </a:p>
        </p:txBody>
      </p:sp>
      <p:sp>
        <p:nvSpPr>
          <p:cNvPr id="1606675" name="Rectangle 19"/>
          <p:cNvSpPr>
            <a:spLocks noChangeAspect="1" noChangeArrowheads="1"/>
          </p:cNvSpPr>
          <p:nvPr/>
        </p:nvSpPr>
        <p:spPr bwMode="auto">
          <a:xfrm>
            <a:off x="1145845" y="3826623"/>
            <a:ext cx="5545138" cy="4206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a:lnSpc>
                <a:spcPct val="90000"/>
              </a:lnSpc>
              <a:spcBef>
                <a:spcPct val="20000"/>
              </a:spcBef>
              <a:buFont typeface="Arial" panose="020B0604020202020204" pitchFamily="34" charset="0"/>
              <a:buNone/>
            </a:pPr>
            <a:r>
              <a:rPr lang="en-US" altLang="zh-CN" sz="2400" b="0" dirty="0">
                <a:solidFill>
                  <a:srgbClr val="0066CC"/>
                </a:solidFill>
              </a:rPr>
              <a:t>He has been employed for ages.</a:t>
            </a:r>
            <a:endParaRPr lang="zh-CN" altLang="en-US" sz="2400" b="0" dirty="0">
              <a:solidFill>
                <a:srgbClr val="0066CC"/>
              </a:solidFill>
            </a:endParaRPr>
          </a:p>
        </p:txBody>
      </p:sp>
      <p:sp>
        <p:nvSpPr>
          <p:cNvPr id="68618" name="Rectangle 20"/>
          <p:cNvSpPr>
            <a:spLocks noChangeAspect="1" noChangeArrowheads="1"/>
          </p:cNvSpPr>
          <p:nvPr/>
        </p:nvSpPr>
        <p:spPr bwMode="auto">
          <a:xfrm>
            <a:off x="1145845" y="5003575"/>
            <a:ext cx="604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en-US" altLang="zh-CN" sz="2400" b="0" dirty="0">
                <a:solidFill>
                  <a:srgbClr val="0066CC"/>
                </a:solidFill>
              </a:rPr>
              <a:t>To avoid being </a:t>
            </a:r>
            <a:r>
              <a:rPr lang="en-US" altLang="zh-CN" sz="2400" b="0" dirty="0" err="1">
                <a:solidFill>
                  <a:srgbClr val="0066CC"/>
                </a:solidFill>
              </a:rPr>
              <a:t>recognised</a:t>
            </a:r>
            <a:r>
              <a:rPr lang="en-US" altLang="zh-CN" sz="2400" b="0" dirty="0">
                <a:solidFill>
                  <a:srgbClr val="0066CC"/>
                </a:solidFill>
              </a:rPr>
              <a:t> by her fans.</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8" name="图片 17"/>
          <p:cNvPicPr>
            <a:picLocks noChangeAspect="1"/>
          </p:cNvPicPr>
          <p:nvPr/>
        </p:nvPicPr>
        <p:blipFill>
          <a:blip r:embed="rId4"/>
          <a:stretch>
            <a:fillRect/>
          </a:stretch>
        </p:blipFill>
        <p:spPr>
          <a:xfrm>
            <a:off x="2307264" y="0"/>
            <a:ext cx="9884735" cy="1577591"/>
          </a:xfrm>
          <a:prstGeom prst="rect">
            <a:avLst/>
          </a:prstGeom>
        </p:spPr>
      </p:pic>
      <p:sp>
        <p:nvSpPr>
          <p:cNvPr id="19"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 name="矩形 1"/>
          <p:cNvSpPr/>
          <p:nvPr/>
        </p:nvSpPr>
        <p:spPr>
          <a:xfrm>
            <a:off x="3395063" y="1800179"/>
            <a:ext cx="4365554" cy="523220"/>
          </a:xfrm>
          <a:prstGeom prst="rect">
            <a:avLst/>
          </a:prstGeom>
        </p:spPr>
        <p:txBody>
          <a:bodyPr wrap="none">
            <a:spAutoFit/>
          </a:bodyPr>
          <a:lstStyle/>
          <a:p>
            <a:pPr>
              <a:spcBef>
                <a:spcPct val="0"/>
              </a:spcBef>
            </a:pPr>
            <a:r>
              <a:rPr lang="en-US" altLang="zh-CN" sz="2800" dirty="0"/>
              <a:t>dress informally and casually</a:t>
            </a:r>
          </a:p>
        </p:txBody>
      </p:sp>
      <p:sp>
        <p:nvSpPr>
          <p:cNvPr id="22" name="Rectangle 13"/>
          <p:cNvSpPr>
            <a:spLocks noChangeAspect="1" noChangeArrowheads="1"/>
          </p:cNvSpPr>
          <p:nvPr/>
        </p:nvSpPr>
        <p:spPr bwMode="auto">
          <a:xfrm>
            <a:off x="802482" y="5697041"/>
            <a:ext cx="7700962" cy="457200"/>
          </a:xfrm>
          <a:prstGeom prst="rect">
            <a:avLst/>
          </a:prstGeom>
          <a:solidFill>
            <a:srgbClr val="FFFF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b="0" dirty="0">
                <a:solidFill>
                  <a:schemeClr val="tx1"/>
                </a:solidFill>
                <a:ea typeface="黑体" panose="02010609060101010101" pitchFamily="49" charset="-122"/>
              </a:rPr>
              <a:t>3. Should I dress up or dress down on the first date? </a:t>
            </a:r>
          </a:p>
        </p:txBody>
      </p:sp>
      <p:sp>
        <p:nvSpPr>
          <p:cNvPr id="23" name="Rectangle 20"/>
          <p:cNvSpPr>
            <a:spLocks noChangeAspect="1" noChangeArrowheads="1"/>
          </p:cNvSpPr>
          <p:nvPr/>
        </p:nvSpPr>
        <p:spPr bwMode="auto">
          <a:xfrm>
            <a:off x="1153633" y="6272012"/>
            <a:ext cx="604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r>
              <a:rPr lang="en-US" altLang="zh-CN" sz="2400" b="0" dirty="0">
                <a:solidFill>
                  <a:srgbClr val="0066CC"/>
                </a:solidFill>
              </a:rPr>
              <a:t>It depends.</a:t>
            </a:r>
          </a:p>
        </p:txBody>
      </p:sp>
      <p:pic>
        <p:nvPicPr>
          <p:cNvPr id="3" name="图片 2">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47" y="2643332"/>
            <a:ext cx="2627313" cy="3666601"/>
          </a:xfrm>
          <a:prstGeom prst="rect">
            <a:avLst/>
          </a:prstGeom>
        </p:spPr>
      </p:pic>
    </p:spTree>
    <p:extLst>
      <p:ext uri="{BB962C8B-B14F-4D97-AF65-F5344CB8AC3E}">
        <p14:creationId xmlns:p14="http://schemas.microsoft.com/office/powerpoint/2010/main" val="30724601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66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6675" grpId="0"/>
      <p:bldP spid="68618"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743" y="3067472"/>
            <a:ext cx="3165231" cy="2786796"/>
          </a:xfrm>
          <a:prstGeom prst="rect">
            <a:avLst/>
          </a:prstGeom>
        </p:spPr>
      </p:pic>
      <p:sp>
        <p:nvSpPr>
          <p:cNvPr id="4100" name="文本框 4"/>
          <p:cNvSpPr txBox="1">
            <a:spLocks noChangeArrowheads="1"/>
          </p:cNvSpPr>
          <p:nvPr/>
        </p:nvSpPr>
        <p:spPr bwMode="auto">
          <a:xfrm>
            <a:off x="1708150" y="74614"/>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sp>
        <p:nvSpPr>
          <p:cNvPr id="10" name="内容占位符 2"/>
          <p:cNvSpPr>
            <a:spLocks noGrp="1"/>
          </p:cNvSpPr>
          <p:nvPr>
            <p:ph idx="1"/>
          </p:nvPr>
        </p:nvSpPr>
        <p:spPr>
          <a:xfrm>
            <a:off x="1580660" y="1712286"/>
            <a:ext cx="9914653" cy="6065837"/>
          </a:xfrm>
        </p:spPr>
        <p:txBody>
          <a:bodyPr/>
          <a:lstStyle/>
          <a:p>
            <a:pPr marL="514350" lvl="2" indent="-514350" algn="just">
              <a:lnSpc>
                <a:spcPct val="100000"/>
              </a:lnSpc>
              <a:buFont typeface="+mj-lt"/>
              <a:buAutoNum type="arabicPeriod" startAt="6"/>
              <a:defRPr/>
            </a:pPr>
            <a:r>
              <a:rPr lang="en-US" altLang="zh-CN" sz="2800" dirty="0"/>
              <a:t>sb. is</a:t>
            </a:r>
            <a:r>
              <a:rPr lang="en-US" sz="2800" dirty="0"/>
              <a:t> too big for his boots </a:t>
            </a:r>
          </a:p>
          <a:p>
            <a:pPr marL="266700" lvl="2" indent="-266700" algn="just">
              <a:lnSpc>
                <a:spcPct val="100000"/>
              </a:lnSpc>
              <a:buNone/>
              <a:defRPr/>
            </a:pPr>
            <a:r>
              <a:rPr lang="en-US" sz="2800" dirty="0"/>
              <a:t>      </a:t>
            </a:r>
            <a:r>
              <a:rPr lang="en-US" sz="2800" dirty="0">
                <a:solidFill>
                  <a:srgbClr val="0070C0"/>
                </a:solidFill>
              </a:rPr>
              <a:t>Sb. thinks he / she is more important than he / she </a:t>
            </a:r>
            <a:r>
              <a:rPr lang="en-US" sz="2800" dirty="0" smtClean="0">
                <a:solidFill>
                  <a:srgbClr val="0070C0"/>
                </a:solidFill>
              </a:rPr>
              <a:t>really </a:t>
            </a:r>
            <a:r>
              <a:rPr lang="en-US" sz="2800" dirty="0">
                <a:solidFill>
                  <a:srgbClr val="0070C0"/>
                </a:solidFill>
              </a:rPr>
              <a:t>is.</a:t>
            </a:r>
          </a:p>
          <a:p>
            <a:pPr marL="514350" lvl="2" indent="-514350" algn="just">
              <a:lnSpc>
                <a:spcPct val="100000"/>
              </a:lnSpc>
              <a:buFont typeface="+mj-lt"/>
              <a:buAutoNum type="arabicPeriod" startAt="7"/>
              <a:defRPr/>
            </a:pPr>
            <a:r>
              <a:rPr lang="en-US" altLang="zh-CN" sz="2800" dirty="0"/>
              <a:t>sb. is </a:t>
            </a:r>
            <a:r>
              <a:rPr lang="en-US" sz="2800" dirty="0"/>
              <a:t>a stuffed shirt</a:t>
            </a:r>
          </a:p>
          <a:p>
            <a:pPr marL="266700" lvl="2" indent="-266700" algn="just">
              <a:lnSpc>
                <a:spcPct val="100000"/>
              </a:lnSpc>
              <a:buNone/>
              <a:defRPr/>
            </a:pPr>
            <a:r>
              <a:rPr lang="en-US" sz="2800" dirty="0">
                <a:solidFill>
                  <a:srgbClr val="C00000"/>
                </a:solidFill>
              </a:rPr>
              <a:t>      </a:t>
            </a:r>
            <a:r>
              <a:rPr lang="en-US" sz="2800" dirty="0">
                <a:solidFill>
                  <a:srgbClr val="0070C0"/>
                </a:solidFill>
              </a:rPr>
              <a:t>Sb. is too firm and severe.</a:t>
            </a:r>
          </a:p>
          <a:p>
            <a:pPr marL="514350" lvl="2" indent="-514350" algn="just">
              <a:lnSpc>
                <a:spcPct val="100000"/>
              </a:lnSpc>
              <a:buFont typeface="+mj-lt"/>
              <a:buAutoNum type="arabicPeriod" startAt="8"/>
              <a:defRPr/>
            </a:pPr>
            <a:r>
              <a:rPr lang="en-US" sz="2800" dirty="0"/>
              <a:t>wear one’s heart on the sleeve</a:t>
            </a:r>
          </a:p>
          <a:p>
            <a:pPr marL="266700" lvl="2" indent="-266700" algn="just">
              <a:lnSpc>
                <a:spcPct val="100000"/>
              </a:lnSpc>
              <a:buNone/>
              <a:defRPr/>
            </a:pPr>
            <a:r>
              <a:rPr lang="en-US" sz="2800" dirty="0">
                <a:solidFill>
                  <a:srgbClr val="C00000"/>
                </a:solidFill>
              </a:rPr>
              <a:t>       </a:t>
            </a:r>
            <a:r>
              <a:rPr lang="en-US" sz="2800" dirty="0">
                <a:solidFill>
                  <a:srgbClr val="0070C0"/>
                </a:solidFill>
              </a:rPr>
              <a:t>show one’s feeling openly</a:t>
            </a:r>
          </a:p>
          <a:p>
            <a:pPr marL="514350" lvl="2" indent="-514350" algn="just">
              <a:lnSpc>
                <a:spcPct val="100000"/>
              </a:lnSpc>
              <a:buFont typeface="+mj-lt"/>
              <a:buAutoNum type="arabicPeriod" startAt="9"/>
              <a:defRPr/>
            </a:pPr>
            <a:r>
              <a:rPr lang="en-US" sz="2800" dirty="0"/>
              <a:t>lose one’s shirt</a:t>
            </a:r>
          </a:p>
          <a:p>
            <a:pPr marL="266700" lvl="2" indent="-266700" algn="just">
              <a:lnSpc>
                <a:spcPct val="100000"/>
              </a:lnSpc>
              <a:buNone/>
              <a:defRPr/>
            </a:pPr>
            <a:r>
              <a:rPr lang="en-US" sz="2800" dirty="0">
                <a:solidFill>
                  <a:srgbClr val="C00000"/>
                </a:solidFill>
              </a:rPr>
              <a:t>       </a:t>
            </a:r>
            <a:r>
              <a:rPr lang="en-US" sz="2800" dirty="0">
                <a:solidFill>
                  <a:srgbClr val="0070C0"/>
                </a:solidFill>
              </a:rPr>
              <a:t>be too smart to lose all or most of one’s money</a:t>
            </a:r>
          </a:p>
          <a:p>
            <a:pPr marL="514350" lvl="2" indent="-514350" algn="just">
              <a:lnSpc>
                <a:spcPct val="100000"/>
              </a:lnSpc>
              <a:buFont typeface="+mj-lt"/>
              <a:buAutoNum type="arabicPeriod" startAt="10"/>
              <a:defRPr/>
            </a:pPr>
            <a:r>
              <a:rPr lang="en-US" sz="2800" dirty="0"/>
              <a:t>roll up one’s sleeves</a:t>
            </a:r>
          </a:p>
          <a:p>
            <a:pPr marL="266700" lvl="2" indent="-266700" algn="just">
              <a:lnSpc>
                <a:spcPct val="100000"/>
              </a:lnSpc>
              <a:buNone/>
              <a:defRPr/>
            </a:pPr>
            <a:r>
              <a:rPr lang="en-US" altLang="zh-CN" sz="2800" dirty="0">
                <a:solidFill>
                  <a:srgbClr val="C00000"/>
                </a:solidFill>
              </a:rPr>
              <a:t>       </a:t>
            </a:r>
            <a:r>
              <a:rPr lang="en-US" altLang="zh-CN" sz="2800" dirty="0">
                <a:solidFill>
                  <a:srgbClr val="0070C0"/>
                </a:solidFill>
              </a:rPr>
              <a:t>prepare to work hard</a:t>
            </a:r>
            <a:endParaRPr lang="zh-CN" altLang="en-US" dirty="0">
              <a:solidFill>
                <a:srgbClr val="0070C0"/>
              </a:solidFill>
            </a:endParaRPr>
          </a:p>
        </p:txBody>
      </p:sp>
      <p:sp>
        <p:nvSpPr>
          <p:cNvPr id="9" name="五边形 8">
            <a:hlinkClick r:id="rId3" action="ppaction://hlinksldjump"/>
          </p:cNvPr>
          <p:cNvSpPr/>
          <p:nvPr/>
        </p:nvSpPr>
        <p:spPr>
          <a:xfrm>
            <a:off x="10446669" y="6337646"/>
            <a:ext cx="1388853" cy="379562"/>
          </a:xfrm>
          <a:prstGeom prst="homePlat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0070C0"/>
                </a:solidFill>
              </a:rPr>
              <a:t>Script</a:t>
            </a:r>
            <a:endParaRPr lang="zh-CN" altLang="en-US" sz="2800" b="1" dirty="0">
              <a:solidFill>
                <a:srgbClr val="0070C0"/>
              </a:solidFill>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2" name="图片 11"/>
          <p:cNvPicPr>
            <a:picLocks noChangeAspect="1"/>
          </p:cNvPicPr>
          <p:nvPr/>
        </p:nvPicPr>
        <p:blipFill>
          <a:blip r:embed="rId5"/>
          <a:stretch>
            <a:fillRect/>
          </a:stretch>
        </p:blipFill>
        <p:spPr>
          <a:xfrm>
            <a:off x="2307264" y="0"/>
            <a:ext cx="9884735" cy="1577591"/>
          </a:xfrm>
          <a:prstGeom prst="rect">
            <a:avLst/>
          </a:prstGeom>
        </p:spPr>
      </p:pic>
      <p:sp>
        <p:nvSpPr>
          <p:cNvPr id="13"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6595446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dissolv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fade">
                                      <p:cBhvr>
                                        <p:cTn id="17" dur="500"/>
                                        <p:tgtEl>
                                          <p:spTgt spid="1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7" end="7"/>
                                            </p:txEl>
                                          </p:spTgt>
                                        </p:tgtEl>
                                        <p:attrNameLst>
                                          <p:attrName>style.visibility</p:attrName>
                                        </p:attrNameLst>
                                      </p:cBhvr>
                                      <p:to>
                                        <p:strVal val="visible"/>
                                      </p:to>
                                    </p:set>
                                    <p:animEffect transition="in" filter="dissolve">
                                      <p:cBhvr>
                                        <p:cTn id="22" dur="500"/>
                                        <p:tgtEl>
                                          <p:spTgt spid="10">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animEffect transition="in" filter="dissolve">
                                      <p:cBhvr>
                                        <p:cTn id="27"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图片 4">
            <a:hlinkClick r:id="rId3" action="ppaction://hlinksldjump"/>
          </p:cNvPr>
          <p:cNvPicPr>
            <a:picLocks noChangeAspect="1"/>
          </p:cNvPicPr>
          <p:nvPr/>
        </p:nvPicPr>
        <p:blipFill>
          <a:blip r:embed="rId4"/>
          <a:stretch>
            <a:fillRect/>
          </a:stretch>
        </p:blipFill>
        <p:spPr>
          <a:xfrm>
            <a:off x="9306084" y="4257040"/>
            <a:ext cx="2676842" cy="2322354"/>
          </a:xfrm>
          <a:prstGeom prst="rect">
            <a:avLst/>
          </a:prstGeom>
        </p:spPr>
      </p:pic>
      <p:sp>
        <p:nvSpPr>
          <p:cNvPr id="69637" name="Rectangle 5"/>
          <p:cNvSpPr>
            <a:spLocks noGrp="1" noChangeAspect="1"/>
          </p:cNvSpPr>
          <p:nvPr>
            <p:ph type="title"/>
          </p:nvPr>
        </p:nvSpPr>
        <p:spPr>
          <a:xfrm>
            <a:off x="411480" y="1412825"/>
            <a:ext cx="10515600" cy="1325563"/>
          </a:xfrm>
          <a:noFill/>
        </p:spPr>
        <p:txBody>
          <a:bodyPr/>
          <a:lstStyle/>
          <a:p>
            <a:r>
              <a:rPr lang="en-US" altLang="zh-CN" b="1" dirty="0" smtClean="0"/>
              <a:t>highs and lows</a:t>
            </a:r>
          </a:p>
        </p:txBody>
      </p:sp>
      <p:sp>
        <p:nvSpPr>
          <p:cNvPr id="1666058" name="Rectangle 10"/>
          <p:cNvSpPr>
            <a:spLocks noGrp="1" noChangeAspect="1"/>
          </p:cNvSpPr>
          <p:nvPr>
            <p:ph type="body" idx="1"/>
          </p:nvPr>
        </p:nvSpPr>
        <p:spPr>
          <a:xfrm>
            <a:off x="838200" y="3146425"/>
            <a:ext cx="9758680" cy="4351338"/>
          </a:xfrm>
        </p:spPr>
        <p:txBody>
          <a:bodyPr/>
          <a:lstStyle/>
          <a:p>
            <a:pPr>
              <a:spcBef>
                <a:spcPct val="0"/>
              </a:spcBef>
              <a:spcAft>
                <a:spcPts val="1200"/>
              </a:spcAft>
              <a:buNone/>
            </a:pPr>
            <a:r>
              <a:rPr lang="en-US" altLang="zh-CN" dirty="0" smtClean="0"/>
              <a:t>Work in pairs and translate the sentences into Chinese. </a:t>
            </a:r>
          </a:p>
          <a:p>
            <a:pPr marL="355600" indent="-355600">
              <a:buNone/>
            </a:pPr>
            <a:r>
              <a:rPr lang="en-US" altLang="zh-CN" b="0" dirty="0" smtClean="0"/>
              <a:t>1.</a:t>
            </a:r>
            <a:r>
              <a:rPr lang="en-US" altLang="zh-CN" dirty="0" smtClean="0"/>
              <a:t> </a:t>
            </a:r>
            <a:r>
              <a:rPr lang="en-US" altLang="zh-CN" dirty="0"/>
              <a:t>In the book, we look back at the </a:t>
            </a:r>
            <a:r>
              <a:rPr lang="en-US" altLang="zh-CN" b="1" dirty="0"/>
              <a:t>highs and lows </a:t>
            </a:r>
            <a:r>
              <a:rPr lang="en-US" altLang="zh-CN" dirty="0"/>
              <a:t>of the past year in </a:t>
            </a:r>
            <a:r>
              <a:rPr lang="en-US" altLang="zh-CN" dirty="0" smtClean="0"/>
              <a:t>the </a:t>
            </a:r>
            <a:r>
              <a:rPr lang="en-US" altLang="zh-CN" dirty="0"/>
              <a:t>financial markets. </a:t>
            </a:r>
          </a:p>
          <a:p>
            <a:pPr marL="0" indent="0">
              <a:buNone/>
            </a:pPr>
            <a:r>
              <a:rPr lang="en-US" altLang="zh-CN" dirty="0"/>
              <a:t>     </a:t>
            </a:r>
            <a:r>
              <a:rPr lang="zh-CN" altLang="en-US" dirty="0" smtClean="0">
                <a:solidFill>
                  <a:srgbClr val="0070C0"/>
                </a:solidFill>
              </a:rPr>
              <a:t>本</a:t>
            </a:r>
            <a:r>
              <a:rPr lang="zh-CN" altLang="en-US" dirty="0">
                <a:solidFill>
                  <a:srgbClr val="0070C0"/>
                </a:solidFill>
              </a:rPr>
              <a:t>书将回顾过去一年中金融市场的跌宕起伏。</a:t>
            </a:r>
          </a:p>
          <a:p>
            <a:pPr marL="0" indent="0">
              <a:buNone/>
            </a:pPr>
            <a:r>
              <a:rPr lang="en-US" altLang="zh-CN" b="0" dirty="0" smtClean="0"/>
              <a:t>2. </a:t>
            </a:r>
            <a:r>
              <a:rPr lang="en-US" altLang="zh-CN" dirty="0"/>
              <a:t>Everybody will undergo </a:t>
            </a:r>
            <a:r>
              <a:rPr lang="en-US" altLang="zh-CN" b="1" dirty="0"/>
              <a:t>highs and lows </a:t>
            </a:r>
            <a:r>
              <a:rPr lang="en-US" altLang="zh-CN" dirty="0"/>
              <a:t>in his work or life. </a:t>
            </a:r>
          </a:p>
          <a:p>
            <a:pPr marL="0" indent="0">
              <a:buNone/>
            </a:pPr>
            <a:r>
              <a:rPr lang="en-US" altLang="zh-CN" dirty="0"/>
              <a:t>    </a:t>
            </a:r>
            <a:r>
              <a:rPr lang="zh-CN" altLang="en-US" dirty="0" smtClean="0">
                <a:solidFill>
                  <a:srgbClr val="0070C0"/>
                </a:solidFill>
              </a:rPr>
              <a:t>每个人</a:t>
            </a:r>
            <a:r>
              <a:rPr lang="zh-CN" altLang="en-US" dirty="0">
                <a:solidFill>
                  <a:srgbClr val="0070C0"/>
                </a:solidFill>
              </a:rPr>
              <a:t>在工作和生活中都会经历</a:t>
            </a:r>
            <a:r>
              <a:rPr lang="zh-CN" altLang="en-US" dirty="0" smtClean="0">
                <a:solidFill>
                  <a:srgbClr val="0070C0"/>
                </a:solidFill>
              </a:rPr>
              <a:t>起伏。</a:t>
            </a:r>
            <a:endParaRPr lang="en-US" altLang="zh-CN" sz="2400" dirty="0">
              <a:solidFill>
                <a:srgbClr val="0070C0"/>
              </a:solidFill>
              <a:latin typeface="黑体" panose="02010609060101010101" pitchFamily="49" charset="-122"/>
              <a:ea typeface="黑体" panose="02010609060101010101" pitchFamily="49" charset="-122"/>
            </a:endParaRPr>
          </a:p>
        </p:txBody>
      </p:sp>
      <p:sp>
        <p:nvSpPr>
          <p:cNvPr id="69639" name="Rectangle 12"/>
          <p:cNvSpPr>
            <a:spLocks noChangeArrowheads="1"/>
          </p:cNvSpPr>
          <p:nvPr/>
        </p:nvSpPr>
        <p:spPr bwMode="auto">
          <a:xfrm>
            <a:off x="2495550" y="5516563"/>
            <a:ext cx="5329238"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endParaRPr lang="zh-CN" altLang="en-US" sz="2400" b="0">
              <a:solidFill>
                <a:srgbClr val="0066CC"/>
              </a:solidFill>
              <a:latin typeface="黑体" panose="02010609060101010101" pitchFamily="49" charset="-122"/>
              <a:ea typeface="黑体" panose="02010609060101010101" pitchFamily="49" charset="-122"/>
            </a:endParaRPr>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5" name="图片 14"/>
          <p:cNvPicPr>
            <a:picLocks noChangeAspect="1"/>
          </p:cNvPicPr>
          <p:nvPr/>
        </p:nvPicPr>
        <p:blipFill>
          <a:blip r:embed="rId6"/>
          <a:stretch>
            <a:fillRect/>
          </a:stretch>
        </p:blipFill>
        <p:spPr>
          <a:xfrm>
            <a:off x="2307264" y="0"/>
            <a:ext cx="9884735" cy="1577591"/>
          </a:xfrm>
          <a:prstGeom prst="rect">
            <a:avLst/>
          </a:prstGeom>
        </p:spPr>
      </p:pic>
      <p:sp>
        <p:nvSpPr>
          <p:cNvPr id="16"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 name="矩形 1"/>
          <p:cNvSpPr/>
          <p:nvPr/>
        </p:nvSpPr>
        <p:spPr>
          <a:xfrm>
            <a:off x="4053839" y="1817412"/>
            <a:ext cx="7201781" cy="830997"/>
          </a:xfrm>
          <a:prstGeom prst="rect">
            <a:avLst/>
          </a:prstGeom>
        </p:spPr>
        <p:txBody>
          <a:bodyPr wrap="square">
            <a:spAutoFit/>
          </a:bodyPr>
          <a:lstStyle/>
          <a:p>
            <a:pPr algn="just">
              <a:defRPr/>
            </a:pPr>
            <a:r>
              <a:rPr lang="en-US" altLang="zh-CN" sz="2400" dirty="0"/>
              <a:t>good times and bad times </a:t>
            </a:r>
            <a:r>
              <a:rPr lang="zh-CN" altLang="en-US" sz="2400" dirty="0">
                <a:solidFill>
                  <a:srgbClr val="0070C0"/>
                </a:solidFill>
              </a:rPr>
              <a:t>人生的得意与失意；人生的跌宕起伏</a:t>
            </a:r>
            <a:endParaRPr lang="en-US" altLang="zh-CN" sz="2400" dirty="0">
              <a:solidFill>
                <a:srgbClr val="0070C0"/>
              </a:solidFill>
            </a:endParaRPr>
          </a:p>
        </p:txBody>
      </p:sp>
      <p:sp>
        <p:nvSpPr>
          <p:cNvPr id="3" name="矩形 2"/>
          <p:cNvSpPr/>
          <p:nvPr/>
        </p:nvSpPr>
        <p:spPr>
          <a:xfrm>
            <a:off x="737073" y="2395221"/>
            <a:ext cx="2692981" cy="584775"/>
          </a:xfrm>
          <a:prstGeom prst="rect">
            <a:avLst/>
          </a:prstGeom>
          <a:solidFill>
            <a:schemeClr val="bg2"/>
          </a:solidFill>
        </p:spPr>
        <p:txBody>
          <a:bodyPr wrap="none">
            <a:spAutoFit/>
          </a:bodyPr>
          <a:lstStyle/>
          <a:p>
            <a:pPr>
              <a:spcBef>
                <a:spcPct val="0"/>
              </a:spcBef>
              <a:spcAft>
                <a:spcPts val="1200"/>
              </a:spcAft>
              <a:buNone/>
            </a:pPr>
            <a:r>
              <a:rPr lang="en-US" altLang="zh-CN" sz="3200" dirty="0"/>
              <a:t>ups and downs</a:t>
            </a:r>
          </a:p>
        </p:txBody>
      </p:sp>
    </p:spTree>
    <p:extLst>
      <p:ext uri="{BB962C8B-B14F-4D97-AF65-F5344CB8AC3E}">
        <p14:creationId xmlns:p14="http://schemas.microsoft.com/office/powerpoint/2010/main" val="1176713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6058">
                                            <p:txEl>
                                              <p:pRg st="2" end="2"/>
                                            </p:txEl>
                                          </p:spTgt>
                                        </p:tgtEl>
                                        <p:attrNameLst>
                                          <p:attrName>style.visibility</p:attrName>
                                        </p:attrNameLst>
                                      </p:cBhvr>
                                      <p:to>
                                        <p:strVal val="visible"/>
                                      </p:to>
                                    </p:set>
                                    <p:animEffect transition="in" filter="fade">
                                      <p:cBhvr>
                                        <p:cTn id="7" dur="1000"/>
                                        <p:tgtEl>
                                          <p:spTgt spid="1666058">
                                            <p:txEl>
                                              <p:pRg st="2" end="2"/>
                                            </p:txEl>
                                          </p:spTgt>
                                        </p:tgtEl>
                                      </p:cBhvr>
                                    </p:animEffect>
                                    <p:anim calcmode="lin" valueType="num">
                                      <p:cBhvr>
                                        <p:cTn id="8" dur="1000" fill="hold"/>
                                        <p:tgtEl>
                                          <p:spTgt spid="1666058">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66605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66058">
                                            <p:txEl>
                                              <p:pRg st="4" end="4"/>
                                            </p:txEl>
                                          </p:spTgt>
                                        </p:tgtEl>
                                        <p:attrNameLst>
                                          <p:attrName>style.visibility</p:attrName>
                                        </p:attrNameLst>
                                      </p:cBhvr>
                                      <p:to>
                                        <p:strVal val="visible"/>
                                      </p:to>
                                    </p:set>
                                    <p:animEffect transition="in" filter="fade">
                                      <p:cBhvr>
                                        <p:cTn id="14" dur="1000"/>
                                        <p:tgtEl>
                                          <p:spTgt spid="1666058">
                                            <p:txEl>
                                              <p:pRg st="4" end="4"/>
                                            </p:txEl>
                                          </p:spTgt>
                                        </p:tgtEl>
                                      </p:cBhvr>
                                    </p:animEffect>
                                    <p:anim calcmode="lin" valueType="num">
                                      <p:cBhvr>
                                        <p:cTn id="15" dur="1000" fill="hold"/>
                                        <p:tgtEl>
                                          <p:spTgt spid="1666058">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166605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内容占位符 1"/>
          <p:cNvSpPr>
            <a:spLocks noGrp="1"/>
          </p:cNvSpPr>
          <p:nvPr>
            <p:ph idx="4294967295"/>
          </p:nvPr>
        </p:nvSpPr>
        <p:spPr bwMode="auto">
          <a:xfrm>
            <a:off x="854967" y="1541197"/>
            <a:ext cx="10781024" cy="5903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buSzPct val="120000"/>
              <a:buFont typeface="Arial" panose="020B0604020202020204" pitchFamily="34" charset="0"/>
              <a:buNone/>
            </a:pPr>
            <a:r>
              <a:rPr lang="en-US" altLang="zh-CN" sz="4400" b="1" dirty="0" smtClean="0"/>
              <a:t>ubiquitous</a:t>
            </a:r>
            <a:r>
              <a:rPr lang="en-US" altLang="zh-CN" b="1" dirty="0" smtClean="0"/>
              <a:t>                          </a:t>
            </a:r>
          </a:p>
          <a:p>
            <a:pPr algn="just" eaLnBrk="1" hangingPunct="1">
              <a:buSzPct val="120000"/>
              <a:buFont typeface="Arial" panose="020B0604020202020204" pitchFamily="34" charset="0"/>
              <a:buNone/>
            </a:pPr>
            <a:r>
              <a:rPr lang="en-US" altLang="zh-CN" i="1" dirty="0" smtClean="0">
                <a:solidFill>
                  <a:schemeClr val="accent2"/>
                </a:solidFill>
              </a:rPr>
              <a:t>a</a:t>
            </a:r>
            <a:r>
              <a:rPr lang="en-US" altLang="zh-CN" i="1" dirty="0">
                <a:solidFill>
                  <a:schemeClr val="accent2"/>
                </a:solidFill>
              </a:rPr>
              <a:t>. </a:t>
            </a:r>
            <a:r>
              <a:rPr lang="en-US" altLang="zh-CN" dirty="0"/>
              <a:t>(</a:t>
            </a:r>
            <a:r>
              <a:rPr lang="en-US" altLang="zh-CN" i="1" dirty="0" err="1"/>
              <a:t>fml</a:t>
            </a:r>
            <a:r>
              <a:rPr lang="en-US" altLang="zh-CN" dirty="0"/>
              <a:t>)</a:t>
            </a:r>
            <a:r>
              <a:rPr lang="en-US" altLang="zh-CN" sz="2400" dirty="0"/>
              <a:t> </a:t>
            </a:r>
            <a:r>
              <a:rPr lang="en-US" altLang="zh-CN" dirty="0"/>
              <a:t>present everywhere</a:t>
            </a:r>
            <a:r>
              <a:rPr lang="en-US" altLang="zh-CN" sz="2400" dirty="0"/>
              <a:t> </a:t>
            </a:r>
            <a:r>
              <a:rPr lang="zh-CN" altLang="en-US" sz="2400" dirty="0">
                <a:solidFill>
                  <a:schemeClr val="hlink"/>
                </a:solidFill>
              </a:rPr>
              <a:t>普遍存在的；无处不在的</a:t>
            </a:r>
          </a:p>
          <a:p>
            <a:pPr algn="just" eaLnBrk="1" hangingPunct="1">
              <a:buSzPct val="120000"/>
              <a:buFont typeface="Arial" panose="020B0604020202020204" pitchFamily="34" charset="0"/>
              <a:buNone/>
            </a:pPr>
            <a:r>
              <a:rPr lang="en-US" altLang="zh-CN" i="1" dirty="0"/>
              <a:t>e.g. </a:t>
            </a:r>
          </a:p>
          <a:p>
            <a:pPr marL="452438" indent="-452438" algn="just" eaLnBrk="1" hangingPunct="1">
              <a:buSzPct val="120000"/>
              <a:buFont typeface="Arial" panose="020B0604020202020204" pitchFamily="34" charset="0"/>
              <a:buNone/>
            </a:pPr>
            <a:r>
              <a:rPr lang="en-US" altLang="zh-CN" dirty="0"/>
              <a:t>1.</a:t>
            </a:r>
            <a:r>
              <a:rPr lang="en-US" altLang="zh-CN" i="1" dirty="0"/>
              <a:t> </a:t>
            </a:r>
            <a:r>
              <a:rPr lang="en-US" altLang="zh-CN" dirty="0"/>
              <a:t>Nobody at the time would ever have conceived of the telephone as being a </a:t>
            </a:r>
            <a:r>
              <a:rPr lang="en-US" altLang="zh-CN" b="1" dirty="0"/>
              <a:t>ubiquitous</a:t>
            </a:r>
            <a:r>
              <a:rPr lang="en-US" altLang="zh-CN" dirty="0"/>
              <a:t> personal object.</a:t>
            </a:r>
          </a:p>
          <a:p>
            <a:pPr algn="just" eaLnBrk="1" hangingPunct="1">
              <a:buSzPct val="120000"/>
              <a:buFont typeface="Arial" panose="020B0604020202020204" pitchFamily="34" charset="0"/>
              <a:buNone/>
            </a:pPr>
            <a:r>
              <a:rPr lang="zh-CN" altLang="en-US" sz="2400" dirty="0">
                <a:solidFill>
                  <a:schemeClr val="hlink"/>
                </a:solidFill>
              </a:rPr>
              <a:t>     那时人们不会想到电话会成为无处不在的私人物品。</a:t>
            </a:r>
            <a:endParaRPr lang="en-US" altLang="zh-CN" sz="2400" dirty="0">
              <a:solidFill>
                <a:schemeClr val="hlink"/>
              </a:solidFill>
            </a:endParaRPr>
          </a:p>
          <a:p>
            <a:pPr marL="361950" indent="-361950" algn="just" eaLnBrk="1" hangingPunct="1">
              <a:buSzPct val="120000"/>
              <a:buFont typeface="Arial" panose="020B0604020202020204" pitchFamily="34" charset="0"/>
              <a:buNone/>
            </a:pPr>
            <a:r>
              <a:rPr lang="en-US" altLang="zh-CN" dirty="0"/>
              <a:t>2. Generally, the local people stay up until very late, but they have limited options in spending the night hours besides dining out in the </a:t>
            </a:r>
            <a:r>
              <a:rPr lang="en-US" altLang="zh-CN" b="1" dirty="0"/>
              <a:t>ubiquitous</a:t>
            </a:r>
            <a:r>
              <a:rPr lang="en-US" altLang="zh-CN" dirty="0"/>
              <a:t> eating centers.  </a:t>
            </a:r>
          </a:p>
          <a:p>
            <a:pPr marL="361950" indent="-361950" algn="just" eaLnBrk="1" hangingPunct="1">
              <a:buSzPct val="120000"/>
              <a:buFont typeface="Arial" panose="020B0604020202020204" pitchFamily="34" charset="0"/>
              <a:buNone/>
            </a:pPr>
            <a:r>
              <a:rPr lang="en-US" altLang="zh-CN" dirty="0"/>
              <a:t>    </a:t>
            </a:r>
            <a:r>
              <a:rPr lang="zh-CN" altLang="en-US" sz="2400" dirty="0">
                <a:solidFill>
                  <a:schemeClr val="hlink"/>
                </a:solidFill>
              </a:rPr>
              <a:t>当地人睡觉的时间通常很晚，但这里的夜生活除了无处不在的美食场所外</a:t>
            </a:r>
            <a:r>
              <a:rPr lang="zh-CN" altLang="en-US" sz="2400" dirty="0" smtClean="0">
                <a:solidFill>
                  <a:schemeClr val="hlink"/>
                </a:solidFill>
              </a:rPr>
              <a:t>， 人们</a:t>
            </a:r>
            <a:r>
              <a:rPr lang="zh-CN" altLang="en-US" sz="2400" dirty="0">
                <a:solidFill>
                  <a:schemeClr val="hlink"/>
                </a:solidFill>
              </a:rPr>
              <a:t>似乎并没有太多的选择。</a:t>
            </a:r>
            <a:r>
              <a:rPr lang="zh-CN" altLang="en-US" dirty="0"/>
              <a:t>  </a:t>
            </a:r>
          </a:p>
        </p:txBody>
      </p:sp>
      <p:pic>
        <p:nvPicPr>
          <p:cNvPr id="19661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058" y="1751219"/>
            <a:ext cx="1914525" cy="40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pic>
        <p:nvPicPr>
          <p:cNvPr id="9" name="图片 8">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1" name="图片 10"/>
          <p:cNvPicPr>
            <a:picLocks noChangeAspect="1"/>
          </p:cNvPicPr>
          <p:nvPr/>
        </p:nvPicPr>
        <p:blipFill>
          <a:blip r:embed="rId5"/>
          <a:stretch>
            <a:fillRect/>
          </a:stretch>
        </p:blipFill>
        <p:spPr>
          <a:xfrm>
            <a:off x="2307264" y="0"/>
            <a:ext cx="9884735" cy="1577591"/>
          </a:xfrm>
          <a:prstGeom prst="rect">
            <a:avLst/>
          </a:prstGeom>
        </p:spPr>
      </p:pic>
      <p:sp>
        <p:nvSpPr>
          <p:cNvPr id="13"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 name="矩形 1"/>
          <p:cNvSpPr/>
          <p:nvPr/>
        </p:nvSpPr>
        <p:spPr>
          <a:xfrm>
            <a:off x="7126055" y="1619597"/>
            <a:ext cx="5620706" cy="523220"/>
          </a:xfrm>
          <a:prstGeom prst="rect">
            <a:avLst/>
          </a:prstGeom>
        </p:spPr>
        <p:txBody>
          <a:bodyPr wrap="none">
            <a:spAutoFit/>
          </a:bodyPr>
          <a:lstStyle/>
          <a:p>
            <a:r>
              <a:rPr lang="en-US" altLang="zh-CN" sz="2800" dirty="0"/>
              <a:t>Word family:    ubiquity   n. [U]            </a:t>
            </a:r>
          </a:p>
        </p:txBody>
      </p:sp>
    </p:spTree>
    <p:extLst>
      <p:ext uri="{BB962C8B-B14F-4D97-AF65-F5344CB8AC3E}">
        <p14:creationId xmlns:p14="http://schemas.microsoft.com/office/powerpoint/2010/main" val="266703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6610">
                                            <p:txEl>
                                              <p:pRg st="4" end="4"/>
                                            </p:txEl>
                                          </p:spTgt>
                                        </p:tgtEl>
                                        <p:attrNameLst>
                                          <p:attrName>style.visibility</p:attrName>
                                        </p:attrNameLst>
                                      </p:cBhvr>
                                      <p:to>
                                        <p:strVal val="visible"/>
                                      </p:to>
                                    </p:set>
                                    <p:animEffect transition="in" filter="dissolve">
                                      <p:cBhvr>
                                        <p:cTn id="7" dur="500"/>
                                        <p:tgtEl>
                                          <p:spTgt spid="196610">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6610">
                                            <p:txEl>
                                              <p:pRg st="6" end="6"/>
                                            </p:txEl>
                                          </p:spTgt>
                                        </p:tgtEl>
                                        <p:attrNameLst>
                                          <p:attrName>style.visibility</p:attrName>
                                        </p:attrNameLst>
                                      </p:cBhvr>
                                      <p:to>
                                        <p:strVal val="visible"/>
                                      </p:to>
                                    </p:set>
                                    <p:animEffect transition="in" filter="dissolve">
                                      <p:cBhvr>
                                        <p:cTn id="12" dur="500"/>
                                        <p:tgtEl>
                                          <p:spTgt spid="196610">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a:spLocks noGrp="1"/>
          </p:cNvSpPr>
          <p:nvPr>
            <p:ph idx="1"/>
          </p:nvPr>
        </p:nvSpPr>
        <p:spPr>
          <a:xfrm>
            <a:off x="600710" y="1681368"/>
            <a:ext cx="10331450" cy="6065837"/>
          </a:xfrm>
        </p:spPr>
        <p:txBody>
          <a:bodyPr/>
          <a:lstStyle/>
          <a:p>
            <a:pPr marL="2600325" indent="-2600325" algn="just" eaLnBrk="1" hangingPunct="1">
              <a:lnSpc>
                <a:spcPct val="100000"/>
              </a:lnSpc>
              <a:buNone/>
              <a:defRPr/>
            </a:pPr>
            <a:r>
              <a:rPr lang="en-US" sz="4000" b="1" dirty="0"/>
              <a:t>indicative </a:t>
            </a:r>
            <a:r>
              <a:rPr lang="en-US" dirty="0" smtClean="0"/>
              <a:t> </a:t>
            </a:r>
            <a:r>
              <a:rPr lang="en-US" i="1" dirty="0" smtClean="0">
                <a:solidFill>
                  <a:srgbClr val="C00000"/>
                </a:solidFill>
              </a:rPr>
              <a:t>a.</a:t>
            </a:r>
            <a:r>
              <a:rPr lang="en-US" i="1" dirty="0" smtClean="0"/>
              <a:t> </a:t>
            </a:r>
            <a:r>
              <a:rPr lang="en-US" dirty="0" smtClean="0"/>
              <a:t>(</a:t>
            </a:r>
            <a:r>
              <a:rPr lang="en-US" i="1" dirty="0" err="1" smtClean="0"/>
              <a:t>fml</a:t>
            </a:r>
            <a:r>
              <a:rPr lang="en-US" dirty="0" smtClean="0"/>
              <a:t>) showing that </a:t>
            </a:r>
            <a:r>
              <a:rPr lang="en-US" dirty="0" err="1" smtClean="0"/>
              <a:t>sth</a:t>
            </a:r>
            <a:r>
              <a:rPr lang="en-US" dirty="0" smtClean="0"/>
              <a:t>. will happen, is true, or exists </a:t>
            </a:r>
            <a:r>
              <a:rPr lang="zh-CN" altLang="en-US" sz="2400" dirty="0">
                <a:solidFill>
                  <a:srgbClr val="0070C0"/>
                </a:solidFill>
              </a:rPr>
              <a:t>标示的；指示的；象征的；表明的</a:t>
            </a:r>
            <a:endParaRPr lang="en-US" altLang="zh-CN" dirty="0" smtClean="0">
              <a:solidFill>
                <a:srgbClr val="0070C0"/>
              </a:solidFill>
            </a:endParaRPr>
          </a:p>
          <a:p>
            <a:pPr algn="just" eaLnBrk="1" hangingPunct="1">
              <a:lnSpc>
                <a:spcPct val="100000"/>
              </a:lnSpc>
              <a:buNone/>
              <a:defRPr/>
            </a:pPr>
            <a:r>
              <a:rPr lang="en-US" altLang="zh-CN" i="1" dirty="0" smtClean="0"/>
              <a:t>e.g.</a:t>
            </a:r>
          </a:p>
          <a:p>
            <a:pPr algn="just" eaLnBrk="1" hangingPunct="1">
              <a:lnSpc>
                <a:spcPct val="100000"/>
              </a:lnSpc>
              <a:buNone/>
              <a:defRPr/>
            </a:pPr>
            <a:r>
              <a:rPr lang="en-US" altLang="zh-CN" dirty="0" smtClean="0"/>
              <a:t>1. Their failure to act is </a:t>
            </a:r>
            <a:r>
              <a:rPr lang="en-US" altLang="zh-CN" b="1" dirty="0" smtClean="0"/>
              <a:t>indicative </a:t>
            </a:r>
            <a:r>
              <a:rPr lang="en-US" altLang="zh-CN" dirty="0" smtClean="0"/>
              <a:t>of their lack of interest. </a:t>
            </a:r>
          </a:p>
          <a:p>
            <a:pPr algn="just" eaLnBrk="1" hangingPunct="1">
              <a:lnSpc>
                <a:spcPct val="100000"/>
              </a:lnSpc>
              <a:buNone/>
              <a:defRPr/>
            </a:pPr>
            <a:r>
              <a:rPr lang="zh-CN" altLang="en-US" sz="2400" dirty="0">
                <a:solidFill>
                  <a:srgbClr val="0070C0"/>
                </a:solidFill>
              </a:rPr>
              <a:t>     他们未采取行动，这表示他们没有兴趣。</a:t>
            </a:r>
          </a:p>
          <a:p>
            <a:pPr algn="just" eaLnBrk="1" hangingPunct="1">
              <a:lnSpc>
                <a:spcPct val="100000"/>
              </a:lnSpc>
              <a:buNone/>
              <a:defRPr/>
            </a:pPr>
            <a:r>
              <a:rPr lang="en-US" altLang="zh-CN" dirty="0" smtClean="0"/>
              <a:t>2. His presence is </a:t>
            </a:r>
            <a:r>
              <a:rPr lang="en-US" altLang="zh-CN" b="1" dirty="0" smtClean="0"/>
              <a:t>indicative</a:t>
            </a:r>
            <a:r>
              <a:rPr lang="en-US" altLang="zh-CN" dirty="0" smtClean="0"/>
              <a:t> of his willingness to help. </a:t>
            </a:r>
          </a:p>
          <a:p>
            <a:pPr algn="just" eaLnBrk="1" hangingPunct="1">
              <a:lnSpc>
                <a:spcPct val="100000"/>
              </a:lnSpc>
              <a:buNone/>
              <a:defRPr/>
            </a:pPr>
            <a:r>
              <a:rPr lang="zh-CN" altLang="en-US" sz="2400" dirty="0">
                <a:solidFill>
                  <a:srgbClr val="0070C0"/>
                </a:solidFill>
              </a:rPr>
              <a:t>     他的出席表示他愿意帮忙。</a:t>
            </a:r>
            <a:endParaRPr lang="en-US" altLang="zh-CN" sz="2400" dirty="0">
              <a:solidFill>
                <a:srgbClr val="0070C0"/>
              </a:solidFill>
            </a:endParaRPr>
          </a:p>
          <a:p>
            <a:pPr algn="just" eaLnBrk="1" hangingPunct="1">
              <a:lnSpc>
                <a:spcPct val="100000"/>
              </a:lnSpc>
              <a:buNone/>
              <a:defRPr/>
            </a:pPr>
            <a:r>
              <a:rPr lang="en-US" altLang="zh-CN" dirty="0" smtClean="0"/>
              <a:t>3. His presence is </a:t>
            </a:r>
            <a:r>
              <a:rPr lang="en-US" altLang="zh-CN" b="1" dirty="0" smtClean="0"/>
              <a:t>indicative</a:t>
            </a:r>
            <a:r>
              <a:rPr lang="en-US" altLang="zh-CN" dirty="0" smtClean="0"/>
              <a:t> of his wish to join us.  </a:t>
            </a:r>
          </a:p>
          <a:p>
            <a:pPr algn="just" eaLnBrk="1" hangingPunct="1">
              <a:lnSpc>
                <a:spcPct val="100000"/>
              </a:lnSpc>
              <a:buNone/>
              <a:defRPr/>
            </a:pPr>
            <a:r>
              <a:rPr lang="zh-CN" altLang="en-US" sz="2400" dirty="0">
                <a:solidFill>
                  <a:srgbClr val="0070C0"/>
                </a:solidFill>
              </a:rPr>
              <a:t>     他的现身表示他想加入我们。</a:t>
            </a:r>
            <a:endParaRPr lang="zh-CN" altLang="en-US" sz="2400" b="1" dirty="0">
              <a:solidFill>
                <a:srgbClr val="0070C0"/>
              </a:solidFill>
            </a:endParaRPr>
          </a:p>
        </p:txBody>
      </p:sp>
      <p:sp>
        <p:nvSpPr>
          <p:cNvPr id="12294" name="文本框 3"/>
          <p:cNvSpPr txBox="1">
            <a:spLocks noChangeArrowheads="1"/>
          </p:cNvSpPr>
          <p:nvPr/>
        </p:nvSpPr>
        <p:spPr bwMode="auto">
          <a:xfrm>
            <a:off x="1690688" y="69851"/>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1" name="图片 10"/>
          <p:cNvPicPr>
            <a:picLocks noChangeAspect="1"/>
          </p:cNvPicPr>
          <p:nvPr/>
        </p:nvPicPr>
        <p:blipFill>
          <a:blip r:embed="rId3"/>
          <a:stretch>
            <a:fillRect/>
          </a:stretch>
        </p:blipFill>
        <p:spPr>
          <a:xfrm>
            <a:off x="2307264" y="0"/>
            <a:ext cx="9884735" cy="1577591"/>
          </a:xfrm>
          <a:prstGeom prst="rect">
            <a:avLst/>
          </a:prstGeom>
        </p:spPr>
      </p:pic>
      <p:sp>
        <p:nvSpPr>
          <p:cNvPr id="12"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3" name="图片 2">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3497" y="3556317"/>
            <a:ext cx="2981325" cy="2478723"/>
          </a:xfrm>
          <a:prstGeom prst="rect">
            <a:avLst/>
          </a:prstGeom>
        </p:spPr>
      </p:pic>
    </p:spTree>
    <p:extLst>
      <p:ext uri="{BB962C8B-B14F-4D97-AF65-F5344CB8AC3E}">
        <p14:creationId xmlns:p14="http://schemas.microsoft.com/office/powerpoint/2010/main" val="1071606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dissolv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5" end="5"/>
                                            </p:txEl>
                                          </p:spTgt>
                                        </p:tgtEl>
                                        <p:attrNameLst>
                                          <p:attrName>style.visibility</p:attrName>
                                        </p:attrNameLst>
                                      </p:cBhvr>
                                      <p:to>
                                        <p:strVal val="visible"/>
                                      </p:to>
                                    </p:set>
                                    <p:animEffect transition="in" filter="dissolve">
                                      <p:cBhvr>
                                        <p:cTn id="12" dur="500"/>
                                        <p:tgtEl>
                                          <p:spTgt spid="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xEl>
                                              <p:pRg st="7" end="7"/>
                                            </p:txEl>
                                          </p:spTgt>
                                        </p:tgtEl>
                                        <p:attrNameLst>
                                          <p:attrName>style.visibility</p:attrName>
                                        </p:attrNameLst>
                                      </p:cBhvr>
                                      <p:to>
                                        <p:strVal val="visible"/>
                                      </p:to>
                                    </p:set>
                                    <p:animEffect transition="in" filter="dissolve">
                                      <p:cBhvr>
                                        <p:cTn id="17"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9110662" y="2662103"/>
            <a:ext cx="2937311" cy="3856471"/>
          </a:xfrm>
          <a:prstGeom prst="rect">
            <a:avLst/>
          </a:prstGeom>
        </p:spPr>
      </p:pic>
      <p:sp>
        <p:nvSpPr>
          <p:cNvPr id="1659909" name="Rectangle 5"/>
          <p:cNvSpPr>
            <a:spLocks noGrp="1" noChangeAspect="1"/>
          </p:cNvSpPr>
          <p:nvPr>
            <p:ph type="title"/>
          </p:nvPr>
        </p:nvSpPr>
        <p:spPr>
          <a:xfrm>
            <a:off x="255676" y="1297340"/>
            <a:ext cx="10515600" cy="1325563"/>
          </a:xfrm>
          <a:noFill/>
        </p:spPr>
        <p:txBody>
          <a:bodyPr/>
          <a:lstStyle/>
          <a:p>
            <a:r>
              <a:rPr lang="en-US" altLang="zh-CN" b="1" dirty="0" smtClean="0"/>
              <a:t>rise and fall</a:t>
            </a:r>
            <a:endParaRPr lang="en-US" altLang="zh-CN" b="1" i="1" dirty="0" smtClean="0"/>
          </a:p>
        </p:txBody>
      </p:sp>
      <p:sp>
        <p:nvSpPr>
          <p:cNvPr id="1659914" name="Rectangle 10"/>
          <p:cNvSpPr>
            <a:spLocks noGrp="1" noChangeAspect="1"/>
          </p:cNvSpPr>
          <p:nvPr>
            <p:ph type="body" idx="1"/>
          </p:nvPr>
        </p:nvSpPr>
        <p:spPr>
          <a:xfrm>
            <a:off x="406401" y="2432320"/>
            <a:ext cx="10515600" cy="4351338"/>
          </a:xfrm>
        </p:spPr>
        <p:txBody>
          <a:bodyPr/>
          <a:lstStyle/>
          <a:p>
            <a:pPr marL="0" indent="0">
              <a:spcBef>
                <a:spcPct val="0"/>
              </a:spcBef>
              <a:buNone/>
            </a:pPr>
            <a:r>
              <a:rPr lang="en-US" altLang="zh-CN" dirty="0" smtClean="0"/>
              <a:t>Work in pairs and spot  the very Chinese meanings of </a:t>
            </a:r>
            <a:r>
              <a:rPr lang="en-US" altLang="zh-CN" dirty="0" smtClean="0">
                <a:solidFill>
                  <a:srgbClr val="C00000"/>
                </a:solidFill>
              </a:rPr>
              <a:t>rise and fall</a:t>
            </a:r>
            <a:r>
              <a:rPr lang="en-US" altLang="zh-CN" dirty="0" smtClean="0"/>
              <a:t>. </a:t>
            </a:r>
          </a:p>
        </p:txBody>
      </p:sp>
      <p:sp>
        <p:nvSpPr>
          <p:cNvPr id="1659915" name="Rectangle 11"/>
          <p:cNvSpPr>
            <a:spLocks noChangeArrowheads="1"/>
          </p:cNvSpPr>
          <p:nvPr/>
        </p:nvSpPr>
        <p:spPr bwMode="auto">
          <a:xfrm>
            <a:off x="7454900" y="3799608"/>
            <a:ext cx="1655763"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dirty="0">
                <a:solidFill>
                  <a:srgbClr val="0066CC"/>
                </a:solidFill>
                <a:latin typeface="黑体" panose="02010609060101010101" pitchFamily="49" charset="-122"/>
                <a:ea typeface="黑体" panose="02010609060101010101" pitchFamily="49" charset="-122"/>
              </a:rPr>
              <a:t>上下起伏 </a:t>
            </a:r>
          </a:p>
        </p:txBody>
      </p:sp>
      <p:sp>
        <p:nvSpPr>
          <p:cNvPr id="1659916" name="Rectangle 12"/>
          <p:cNvSpPr>
            <a:spLocks noChangeArrowheads="1"/>
          </p:cNvSpPr>
          <p:nvPr/>
        </p:nvSpPr>
        <p:spPr bwMode="auto">
          <a:xfrm>
            <a:off x="7526339" y="4645675"/>
            <a:ext cx="94615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dirty="0">
                <a:solidFill>
                  <a:srgbClr val="0066CC"/>
                </a:solidFill>
                <a:latin typeface="黑体" panose="02010609060101010101" pitchFamily="49" charset="-122"/>
                <a:ea typeface="黑体" panose="02010609060101010101" pitchFamily="49" charset="-122"/>
              </a:rPr>
              <a:t>兴衰 </a:t>
            </a:r>
          </a:p>
        </p:txBody>
      </p:sp>
      <p:sp>
        <p:nvSpPr>
          <p:cNvPr id="1659917" name="Rectangle 13"/>
          <p:cNvSpPr>
            <a:spLocks noChangeArrowheads="1"/>
          </p:cNvSpPr>
          <p:nvPr/>
        </p:nvSpPr>
        <p:spPr bwMode="auto">
          <a:xfrm>
            <a:off x="7639844" y="5044535"/>
            <a:ext cx="1584325"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zh-CN" altLang="en-US" sz="2400" dirty="0">
                <a:solidFill>
                  <a:srgbClr val="0066CC"/>
                </a:solidFill>
                <a:latin typeface="黑体" panose="02010609060101010101" pitchFamily="49" charset="-122"/>
                <a:ea typeface="黑体" panose="02010609060101010101" pitchFamily="49" charset="-122"/>
              </a:rPr>
              <a:t>人生起伏</a:t>
            </a:r>
          </a:p>
        </p:txBody>
      </p:sp>
      <p:sp>
        <p:nvSpPr>
          <p:cNvPr id="1659929" name="Rectangle 25"/>
          <p:cNvSpPr>
            <a:spLocks noChangeAspect="1"/>
          </p:cNvSpPr>
          <p:nvPr/>
        </p:nvSpPr>
        <p:spPr bwMode="auto">
          <a:xfrm>
            <a:off x="881063" y="2874931"/>
            <a:ext cx="8229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defRPr sz="2800" b="1">
                <a:solidFill>
                  <a:schemeClr val="tx1"/>
                </a:solidFill>
                <a:latin typeface="Century Gothic" panose="020B0502020202020204" pitchFamily="34" charset="0"/>
                <a:ea typeface="宋体" panose="02010600030101010101" pitchFamily="2" charset="-122"/>
              </a:defRPr>
            </a:lvl1pPr>
            <a:lvl2pPr marL="742950" indent="-285750" eaLnBrk="0" hangingPunct="0">
              <a:spcBef>
                <a:spcPct val="20000"/>
              </a:spcBef>
              <a:buFont typeface="Arial" panose="020B0604020202020204" pitchFamily="34" charset="0"/>
              <a:defRPr sz="2800" b="1">
                <a:solidFill>
                  <a:schemeClr val="tx1"/>
                </a:solidFill>
                <a:latin typeface="Century Gothic" panose="020B0502020202020204" pitchFamily="34" charset="0"/>
                <a:ea typeface="宋体" panose="02010600030101010101" pitchFamily="2" charset="-122"/>
              </a:defRPr>
            </a:lvl2pPr>
            <a:lvl3pPr marL="1143000" indent="-228600" eaLnBrk="0" hangingPunct="0">
              <a:spcBef>
                <a:spcPct val="20000"/>
              </a:spcBef>
              <a:buFont typeface="Arial" panose="020B0604020202020204" pitchFamily="34" charset="0"/>
              <a:defRPr sz="2400" b="1">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defRPr sz="2000" b="1">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defRPr sz="2000" b="1">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sz="2000" b="1">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sz="2000" b="1">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sz="2000" b="1">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sz="2000" b="1">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en-US" altLang="zh-CN" dirty="0"/>
          </a:p>
          <a:p>
            <a:pPr eaLnBrk="1" hangingPunct="1">
              <a:spcBef>
                <a:spcPct val="0"/>
              </a:spcBef>
              <a:buFontTx/>
              <a:buNone/>
            </a:pPr>
            <a:r>
              <a:rPr lang="en-US" altLang="zh-CN" b="0" dirty="0"/>
              <a:t>1.</a:t>
            </a:r>
            <a:r>
              <a:rPr lang="en-US" altLang="zh-CN" dirty="0"/>
              <a:t> </a:t>
            </a:r>
            <a:r>
              <a:rPr lang="en-US" altLang="zh-CN" b="0" dirty="0"/>
              <a:t>Interest rates </a:t>
            </a:r>
            <a:r>
              <a:rPr lang="en-US" altLang="zh-CN" b="0" dirty="0">
                <a:solidFill>
                  <a:srgbClr val="C00000"/>
                </a:solidFill>
              </a:rPr>
              <a:t>rise and fall</a:t>
            </a:r>
            <a:r>
              <a:rPr lang="en-US" altLang="zh-CN" b="0" dirty="0"/>
              <a:t> according to the</a:t>
            </a:r>
          </a:p>
          <a:p>
            <a:pPr eaLnBrk="1" hangingPunct="1">
              <a:spcBef>
                <a:spcPct val="0"/>
              </a:spcBef>
              <a:buFontTx/>
              <a:buNone/>
            </a:pPr>
            <a:r>
              <a:rPr lang="en-US" altLang="zh-CN" b="0" dirty="0"/>
              <a:t>    health of economy.</a:t>
            </a:r>
            <a:r>
              <a:rPr lang="en-US" altLang="zh-CN" dirty="0"/>
              <a:t> </a:t>
            </a:r>
          </a:p>
          <a:p>
            <a:pPr eaLnBrk="1" hangingPunct="1">
              <a:spcBef>
                <a:spcPct val="0"/>
              </a:spcBef>
              <a:buFontTx/>
              <a:buNone/>
            </a:pPr>
            <a:r>
              <a:rPr lang="en-US" altLang="zh-CN" b="0" dirty="0"/>
              <a:t>2.</a:t>
            </a:r>
            <a:r>
              <a:rPr lang="en-US" altLang="zh-CN" dirty="0"/>
              <a:t> </a:t>
            </a:r>
            <a:r>
              <a:rPr lang="en-US" altLang="zh-CN" b="0" dirty="0"/>
              <a:t>The </a:t>
            </a:r>
            <a:r>
              <a:rPr lang="en-US" altLang="zh-CN" b="0" dirty="0">
                <a:solidFill>
                  <a:srgbClr val="C00000"/>
                </a:solidFill>
              </a:rPr>
              <a:t>rise and fall</a:t>
            </a:r>
            <a:r>
              <a:rPr lang="en-US" altLang="zh-CN" b="0" dirty="0"/>
              <a:t> of a nation depends on its</a:t>
            </a:r>
          </a:p>
          <a:p>
            <a:pPr eaLnBrk="1" hangingPunct="1">
              <a:spcBef>
                <a:spcPct val="0"/>
              </a:spcBef>
              <a:buFontTx/>
              <a:buNone/>
            </a:pPr>
            <a:r>
              <a:rPr lang="en-US" altLang="zh-CN" b="0" dirty="0"/>
              <a:t>    people. </a:t>
            </a:r>
          </a:p>
          <a:p>
            <a:pPr eaLnBrk="1" hangingPunct="1">
              <a:spcBef>
                <a:spcPct val="0"/>
              </a:spcBef>
              <a:buFontTx/>
              <a:buNone/>
            </a:pPr>
            <a:r>
              <a:rPr lang="en-US" altLang="zh-CN" b="0" dirty="0"/>
              <a:t>3. His </a:t>
            </a:r>
            <a:r>
              <a:rPr lang="en-US" altLang="zh-CN" b="0" dirty="0">
                <a:solidFill>
                  <a:srgbClr val="C00000"/>
                </a:solidFill>
              </a:rPr>
              <a:t>rise and fall</a:t>
            </a:r>
            <a:r>
              <a:rPr lang="en-US" altLang="zh-CN" b="0" dirty="0"/>
              <a:t> is thought-provoking. </a:t>
            </a:r>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3" name="图片 22"/>
          <p:cNvPicPr>
            <a:picLocks noChangeAspect="1"/>
          </p:cNvPicPr>
          <p:nvPr/>
        </p:nvPicPr>
        <p:blipFill>
          <a:blip r:embed="rId5"/>
          <a:stretch>
            <a:fillRect/>
          </a:stretch>
        </p:blipFill>
        <p:spPr>
          <a:xfrm>
            <a:off x="2307264" y="0"/>
            <a:ext cx="9884735" cy="1577591"/>
          </a:xfrm>
          <a:prstGeom prst="rect">
            <a:avLst/>
          </a:prstGeom>
        </p:spPr>
      </p:pic>
      <p:sp>
        <p:nvSpPr>
          <p:cNvPr id="24"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042041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9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9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59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915" grpId="0"/>
      <p:bldP spid="1659916" grpId="0"/>
      <p:bldP spid="1659917"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1957" name="Rectangle 5"/>
          <p:cNvSpPr>
            <a:spLocks noGrp="1" noChangeAspect="1"/>
          </p:cNvSpPr>
          <p:nvPr>
            <p:ph type="title"/>
          </p:nvPr>
        </p:nvSpPr>
        <p:spPr>
          <a:xfrm>
            <a:off x="449892" y="1377664"/>
            <a:ext cx="10515600" cy="1325563"/>
          </a:xfrm>
          <a:noFill/>
        </p:spPr>
        <p:txBody>
          <a:bodyPr/>
          <a:lstStyle/>
          <a:p>
            <a:r>
              <a:rPr lang="en-US" altLang="zh-CN" b="1" dirty="0" smtClean="0"/>
              <a:t>rise and fall</a:t>
            </a:r>
            <a:endParaRPr lang="en-US" altLang="zh-CN" b="1" i="1" dirty="0" smtClean="0"/>
          </a:p>
        </p:txBody>
      </p:sp>
      <p:sp>
        <p:nvSpPr>
          <p:cNvPr id="1661962" name="Rectangle 10"/>
          <p:cNvSpPr>
            <a:spLocks noGrp="1" noChangeAspect="1"/>
          </p:cNvSpPr>
          <p:nvPr>
            <p:ph type="body" idx="1"/>
          </p:nvPr>
        </p:nvSpPr>
        <p:spPr>
          <a:xfrm>
            <a:off x="923840" y="2664027"/>
            <a:ext cx="8229600" cy="4525962"/>
          </a:xfrm>
        </p:spPr>
        <p:txBody>
          <a:bodyPr/>
          <a:lstStyle/>
          <a:p>
            <a:pPr eaLnBrk="1" hangingPunct="1">
              <a:spcBef>
                <a:spcPct val="0"/>
              </a:spcBef>
              <a:buFontTx/>
              <a:buNone/>
            </a:pPr>
            <a:r>
              <a:rPr lang="en-US" altLang="zh-CN" dirty="0" smtClean="0"/>
              <a:t>    Work in pairs. Listen to the song </a:t>
            </a:r>
            <a:r>
              <a:rPr lang="en-US" altLang="zh-CN" dirty="0" smtClean="0">
                <a:solidFill>
                  <a:srgbClr val="C00000"/>
                </a:solidFill>
              </a:rPr>
              <a:t>Rise and fall</a:t>
            </a:r>
            <a:r>
              <a:rPr lang="en-US" altLang="zh-CN" dirty="0" smtClean="0"/>
              <a:t> and fill in the blanks.</a:t>
            </a:r>
          </a:p>
          <a:p>
            <a:pPr eaLnBrk="1" hangingPunct="1">
              <a:spcBef>
                <a:spcPct val="0"/>
              </a:spcBef>
              <a:buFontTx/>
              <a:buNone/>
            </a:pPr>
            <a:endParaRPr lang="en-US" altLang="zh-CN" sz="900" dirty="0"/>
          </a:p>
          <a:p>
            <a:pPr eaLnBrk="1" hangingPunct="1">
              <a:spcBef>
                <a:spcPct val="0"/>
              </a:spcBef>
              <a:buFontTx/>
              <a:buNone/>
            </a:pPr>
            <a:r>
              <a:rPr lang="en-US" altLang="zh-CN" dirty="0" smtClean="0"/>
              <a:t>   </a:t>
            </a:r>
            <a:r>
              <a:rPr lang="en-US" altLang="zh-CN" b="0" dirty="0" smtClean="0"/>
              <a:t>Sometimes in life you feel _________________,</a:t>
            </a:r>
            <a:br>
              <a:rPr lang="en-US" altLang="zh-CN" b="0" dirty="0" smtClean="0"/>
            </a:br>
            <a:r>
              <a:rPr lang="en-US" altLang="zh-CN" b="0" dirty="0" smtClean="0"/>
              <a:t>and it seems as though the writings on the wall,</a:t>
            </a:r>
            <a:br>
              <a:rPr lang="en-US" altLang="zh-CN" b="0" dirty="0" smtClean="0"/>
            </a:br>
            <a:r>
              <a:rPr lang="en-US" altLang="zh-CN" b="0" dirty="0" smtClean="0"/>
              <a:t>Superstar _________________________,</a:t>
            </a:r>
            <a:br>
              <a:rPr lang="en-US" altLang="zh-CN" b="0" dirty="0" smtClean="0"/>
            </a:br>
            <a:r>
              <a:rPr lang="en-US" altLang="zh-CN" b="0" dirty="0" smtClean="0"/>
              <a:t>but once your picture becomes tainted (</a:t>
            </a:r>
            <a:r>
              <a:rPr lang="zh-CN" altLang="en-US" sz="2400" dirty="0">
                <a:ea typeface="黑体" panose="02010609060101010101" pitchFamily="49" charset="-122"/>
              </a:rPr>
              <a:t>有瑕疵的</a:t>
            </a:r>
            <a:r>
              <a:rPr lang="en-US" altLang="zh-CN" b="0" dirty="0" smtClean="0"/>
              <a:t>),</a:t>
            </a:r>
            <a:br>
              <a:rPr lang="en-US" altLang="zh-CN" b="0" dirty="0" smtClean="0"/>
            </a:br>
            <a:r>
              <a:rPr lang="en-US" altLang="zh-CN" b="0" dirty="0" smtClean="0"/>
              <a:t>It’s what they call,</a:t>
            </a:r>
          </a:p>
          <a:p>
            <a:pPr eaLnBrk="1" hangingPunct="1">
              <a:spcBef>
                <a:spcPct val="0"/>
              </a:spcBef>
              <a:buFontTx/>
              <a:buNone/>
            </a:pPr>
            <a:r>
              <a:rPr lang="en-US" altLang="zh-CN" b="0" dirty="0" smtClean="0"/>
              <a:t>    _______________________.</a:t>
            </a:r>
          </a:p>
        </p:txBody>
      </p:sp>
      <p:sp>
        <p:nvSpPr>
          <p:cNvPr id="1661963" name="Rectangle 11"/>
          <p:cNvSpPr>
            <a:spLocks noChangeArrowheads="1"/>
          </p:cNvSpPr>
          <p:nvPr/>
        </p:nvSpPr>
        <p:spPr bwMode="auto">
          <a:xfrm>
            <a:off x="5379337" y="3528053"/>
            <a:ext cx="24540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FF0000"/>
                </a:solidFill>
              </a:rPr>
              <a:t>the fight is over</a:t>
            </a:r>
            <a:endParaRPr lang="zh-CN" altLang="en-US" sz="2800" dirty="0">
              <a:solidFill>
                <a:srgbClr val="FF0000"/>
              </a:solidFill>
            </a:endParaRPr>
          </a:p>
        </p:txBody>
      </p:sp>
      <p:sp>
        <p:nvSpPr>
          <p:cNvPr id="1661964" name="Rectangle 12"/>
          <p:cNvSpPr>
            <a:spLocks noChangeArrowheads="1"/>
          </p:cNvSpPr>
          <p:nvPr/>
        </p:nvSpPr>
        <p:spPr bwMode="auto">
          <a:xfrm>
            <a:off x="3227894" y="4322057"/>
            <a:ext cx="28702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FF0000"/>
                </a:solidFill>
              </a:rPr>
              <a:t>you finally made it</a:t>
            </a:r>
            <a:endParaRPr lang="zh-CN" altLang="en-US" sz="2800" dirty="0">
              <a:solidFill>
                <a:srgbClr val="FF0000"/>
              </a:solidFill>
            </a:endParaRPr>
          </a:p>
        </p:txBody>
      </p:sp>
      <p:sp>
        <p:nvSpPr>
          <p:cNvPr id="1661965" name="Rectangle 13"/>
          <p:cNvSpPr>
            <a:spLocks noChangeArrowheads="1"/>
          </p:cNvSpPr>
          <p:nvPr/>
        </p:nvSpPr>
        <p:spPr bwMode="auto">
          <a:xfrm>
            <a:off x="1858945" y="5468088"/>
            <a:ext cx="24298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FF0000"/>
                </a:solidFill>
              </a:rPr>
              <a:t>the rise and fall</a:t>
            </a:r>
            <a:endParaRPr lang="zh-CN" altLang="en-US" sz="2800" dirty="0">
              <a:solidFill>
                <a:srgbClr val="FF0000"/>
              </a:solidFill>
            </a:endParaRPr>
          </a:p>
        </p:txBody>
      </p:sp>
      <p:pic>
        <p:nvPicPr>
          <p:cNvPr id="1661966" name="Picture 14">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733" y="2664027"/>
            <a:ext cx="360363" cy="392113"/>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20" name="图片 19"/>
          <p:cNvPicPr>
            <a:picLocks noChangeAspect="1"/>
          </p:cNvPicPr>
          <p:nvPr/>
        </p:nvPicPr>
        <p:blipFill>
          <a:blip r:embed="rId6"/>
          <a:stretch>
            <a:fillRect/>
          </a:stretch>
        </p:blipFill>
        <p:spPr>
          <a:xfrm>
            <a:off x="2307264" y="0"/>
            <a:ext cx="9884735" cy="1577591"/>
          </a:xfrm>
          <a:prstGeom prst="rect">
            <a:avLst/>
          </a:prstGeom>
        </p:spPr>
      </p:pic>
      <p:sp>
        <p:nvSpPr>
          <p:cNvPr id="21"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9031" y="2530323"/>
            <a:ext cx="2148463" cy="3860428"/>
          </a:xfrm>
          <a:prstGeom prst="rect">
            <a:avLst/>
          </a:prstGeom>
        </p:spPr>
      </p:pic>
    </p:spTree>
    <p:extLst>
      <p:ext uri="{BB962C8B-B14F-4D97-AF65-F5344CB8AC3E}">
        <p14:creationId xmlns:p14="http://schemas.microsoft.com/office/powerpoint/2010/main" val="16309495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19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19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1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1963" grpId="0"/>
      <p:bldP spid="1661964" grpId="0"/>
      <p:bldP spid="166196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6661" name="Rectangle 5"/>
          <p:cNvSpPr>
            <a:spLocks noGrp="1" noChangeAspect="1"/>
          </p:cNvSpPr>
          <p:nvPr>
            <p:ph type="title"/>
          </p:nvPr>
        </p:nvSpPr>
        <p:spPr>
          <a:xfrm>
            <a:off x="456362" y="1306122"/>
            <a:ext cx="10515600" cy="1325563"/>
          </a:xfrm>
          <a:noFill/>
        </p:spPr>
        <p:txBody>
          <a:bodyPr/>
          <a:lstStyle/>
          <a:p>
            <a:r>
              <a:rPr lang="en-US" altLang="zh-CN" b="1" dirty="0" smtClean="0"/>
              <a:t>boom and bust </a:t>
            </a:r>
          </a:p>
        </p:txBody>
      </p:sp>
      <p:sp>
        <p:nvSpPr>
          <p:cNvPr id="1606671" name="Rectangle 15"/>
          <p:cNvSpPr>
            <a:spLocks noGrp="1" noChangeAspect="1"/>
          </p:cNvSpPr>
          <p:nvPr>
            <p:ph type="body" idx="1"/>
          </p:nvPr>
        </p:nvSpPr>
        <p:spPr>
          <a:xfrm>
            <a:off x="510606" y="2340780"/>
            <a:ext cx="10917717" cy="2885268"/>
          </a:xfrm>
          <a:noFill/>
        </p:spPr>
        <p:txBody>
          <a:bodyPr/>
          <a:lstStyle/>
          <a:p>
            <a:pPr eaLnBrk="1" hangingPunct="1">
              <a:spcBef>
                <a:spcPct val="0"/>
              </a:spcBef>
              <a:buFontTx/>
              <a:buNone/>
            </a:pPr>
            <a:r>
              <a:rPr lang="en-US" altLang="zh-CN" b="0" dirty="0" smtClean="0"/>
              <a:t>   a situation in which a country’s economy regularly goes through periods of success followed by periods</a:t>
            </a:r>
            <a:r>
              <a:rPr lang="en-US" altLang="zh-CN" dirty="0" smtClean="0"/>
              <a:t> </a:t>
            </a:r>
            <a:r>
              <a:rPr lang="en-US" altLang="zh-CN" b="0" dirty="0" smtClean="0"/>
              <a:t>of failure</a:t>
            </a:r>
          </a:p>
          <a:p>
            <a:pPr eaLnBrk="1" hangingPunct="1">
              <a:spcBef>
                <a:spcPct val="0"/>
              </a:spcBef>
              <a:buFontTx/>
              <a:buNone/>
            </a:pPr>
            <a:endParaRPr lang="en-US" altLang="zh-CN" sz="800" dirty="0"/>
          </a:p>
          <a:p>
            <a:pPr marL="0" indent="0">
              <a:buNone/>
            </a:pPr>
            <a:endParaRPr lang="zh-CN" altLang="en-US" b="0" dirty="0" smtClean="0"/>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07264" cy="1499191"/>
          </a:xfrm>
          <a:prstGeom prst="rect">
            <a:avLst/>
          </a:prstGeom>
        </p:spPr>
      </p:pic>
      <p:pic>
        <p:nvPicPr>
          <p:cNvPr id="21" name="图片 20"/>
          <p:cNvPicPr>
            <a:picLocks noChangeAspect="1"/>
          </p:cNvPicPr>
          <p:nvPr/>
        </p:nvPicPr>
        <p:blipFill>
          <a:blip r:embed="rId4"/>
          <a:stretch>
            <a:fillRect/>
          </a:stretch>
        </p:blipFill>
        <p:spPr>
          <a:xfrm>
            <a:off x="2307264" y="0"/>
            <a:ext cx="9884735" cy="1577591"/>
          </a:xfrm>
          <a:prstGeom prst="rect">
            <a:avLst/>
          </a:prstGeom>
        </p:spPr>
      </p:pic>
      <p:sp>
        <p:nvSpPr>
          <p:cNvPr id="22"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
        <p:nvSpPr>
          <p:cNvPr id="2" name="矩形 1"/>
          <p:cNvSpPr/>
          <p:nvPr/>
        </p:nvSpPr>
        <p:spPr>
          <a:xfrm>
            <a:off x="4133222" y="3265221"/>
            <a:ext cx="7349346" cy="1938992"/>
          </a:xfrm>
          <a:prstGeom prst="rect">
            <a:avLst/>
          </a:prstGeom>
        </p:spPr>
        <p:txBody>
          <a:bodyPr wrap="square">
            <a:spAutoFit/>
          </a:bodyPr>
          <a:lstStyle/>
          <a:p>
            <a:pPr marL="271463" indent="-271463"/>
            <a:r>
              <a:rPr lang="en-US" altLang="zh-CN" sz="2400" dirty="0"/>
              <a:t>1. Like the US 2000-2001 </a:t>
            </a:r>
            <a:r>
              <a:rPr lang="en-US" altLang="zh-CN" sz="2400" b="1" dirty="0"/>
              <a:t>boom and bust </a:t>
            </a:r>
            <a:r>
              <a:rPr lang="en-US" altLang="zh-CN" sz="2400" dirty="0"/>
              <a:t>of tech stocks, the bursting of a major stock bubble can lead to a hard landing of the economy. </a:t>
            </a:r>
          </a:p>
          <a:p>
            <a:pPr marL="271463" indent="-271463"/>
            <a:r>
              <a:rPr lang="en-US" altLang="zh-CN" sz="2400" dirty="0"/>
              <a:t>    </a:t>
            </a:r>
            <a:r>
              <a:rPr lang="zh-CN" altLang="en-US" sz="2400" dirty="0">
                <a:solidFill>
                  <a:srgbClr val="0070C0"/>
                </a:solidFill>
              </a:rPr>
              <a:t>就像美国在</a:t>
            </a:r>
            <a:r>
              <a:rPr lang="en-US" altLang="zh-CN" sz="2400" dirty="0">
                <a:solidFill>
                  <a:srgbClr val="0070C0"/>
                </a:solidFill>
              </a:rPr>
              <a:t>2000-2001</a:t>
            </a:r>
            <a:r>
              <a:rPr lang="zh-CN" altLang="en-US" sz="2400" dirty="0">
                <a:solidFill>
                  <a:srgbClr val="0070C0"/>
                </a:solidFill>
              </a:rPr>
              <a:t>的科技股的繁荣与萧条一样，泡沫破灭可以使得经济硬着陆。</a:t>
            </a:r>
          </a:p>
        </p:txBody>
      </p:sp>
      <p:sp>
        <p:nvSpPr>
          <p:cNvPr id="3" name="矩形 2"/>
          <p:cNvSpPr/>
          <p:nvPr/>
        </p:nvSpPr>
        <p:spPr>
          <a:xfrm>
            <a:off x="1145963" y="5322183"/>
            <a:ext cx="9693310" cy="1569660"/>
          </a:xfrm>
          <a:prstGeom prst="rect">
            <a:avLst/>
          </a:prstGeom>
        </p:spPr>
        <p:txBody>
          <a:bodyPr wrap="square">
            <a:spAutoFit/>
          </a:bodyPr>
          <a:lstStyle/>
          <a:p>
            <a:pPr marL="271463" indent="-271463" algn="just">
              <a:buSzPct val="120000"/>
            </a:pPr>
            <a:r>
              <a:rPr lang="en-US" altLang="zh-CN" sz="2400" dirty="0"/>
              <a:t>2. Alan Greenspan, often dubbed the second most powerful man in America, is obsessed with balancing the US economy between </a:t>
            </a:r>
            <a:r>
              <a:rPr lang="en-US" altLang="zh-CN" sz="2400" b="1" dirty="0"/>
              <a:t>boom and bust</a:t>
            </a:r>
            <a:r>
              <a:rPr lang="en-US" altLang="zh-CN" sz="2400" dirty="0"/>
              <a:t>. </a:t>
            </a:r>
          </a:p>
          <a:p>
            <a:pPr marL="271463" indent="-271463" algn="just">
              <a:buSzPct val="120000"/>
            </a:pPr>
            <a:r>
              <a:rPr lang="zh-CN" altLang="en-US" sz="2400" dirty="0"/>
              <a:t>    </a:t>
            </a:r>
            <a:r>
              <a:rPr lang="zh-CN" altLang="en-US" sz="2400" dirty="0">
                <a:solidFill>
                  <a:schemeClr val="hlink"/>
                </a:solidFill>
              </a:rPr>
              <a:t>被称为美国第二位有权力人物的艾伦</a:t>
            </a:r>
            <a:r>
              <a:rPr lang="en-US" altLang="zh-CN" sz="2400" dirty="0">
                <a:solidFill>
                  <a:schemeClr val="hlink"/>
                </a:solidFill>
                <a:latin typeface="宋体" panose="02010600030101010101" pitchFamily="2" charset="-122"/>
              </a:rPr>
              <a:t>·</a:t>
            </a:r>
            <a:r>
              <a:rPr lang="zh-CN" altLang="en-US" sz="2400" dirty="0">
                <a:solidFill>
                  <a:schemeClr val="hlink"/>
                </a:solidFill>
              </a:rPr>
              <a:t>格林斯潘，总是为给美国经济繁荣与萧条寻找平衡而困扰。</a:t>
            </a:r>
          </a:p>
        </p:txBody>
      </p:sp>
      <p:pic>
        <p:nvPicPr>
          <p:cNvPr id="4" name="图片 3"/>
          <p:cNvPicPr>
            <a:picLocks noChangeAspect="1"/>
          </p:cNvPicPr>
          <p:nvPr/>
        </p:nvPicPr>
        <p:blipFill>
          <a:blip r:embed="rId5"/>
          <a:stretch>
            <a:fillRect/>
          </a:stretch>
        </p:blipFill>
        <p:spPr>
          <a:xfrm>
            <a:off x="320657" y="3265221"/>
            <a:ext cx="3618297" cy="1960827"/>
          </a:xfrm>
          <a:prstGeom prst="rect">
            <a:avLst/>
          </a:prstGeom>
        </p:spPr>
      </p:pic>
    </p:spTree>
    <p:extLst>
      <p:ext uri="{BB962C8B-B14F-4D97-AF65-F5344CB8AC3E}">
        <p14:creationId xmlns:p14="http://schemas.microsoft.com/office/powerpoint/2010/main" val="2517781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1000"/>
                                        <p:tgtEl>
                                          <p:spTgt spid="2">
                                            <p:txEl>
                                              <p:pRg st="1" end="1"/>
                                            </p:txEl>
                                          </p:spTgt>
                                        </p:tgtEl>
                                      </p:cBhvr>
                                    </p:animEffect>
                                    <p:anim calcmode="lin" valueType="num">
                                      <p:cBhvr>
                                        <p:cTn id="2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1000"/>
                                        <p:tgtEl>
                                          <p:spTgt spid="3">
                                            <p:txEl>
                                              <p:pRg st="0" end="0"/>
                                            </p:txEl>
                                          </p:spTgt>
                                        </p:tgtEl>
                                      </p:cBhvr>
                                    </p:animEffect>
                                    <p:anim calcmode="lin" valueType="num">
                                      <p:cBhvr>
                                        <p:cTn id="2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1000"/>
                                        <p:tgtEl>
                                          <p:spTgt spid="3">
                                            <p:txEl>
                                              <p:pRg st="1" end="1"/>
                                            </p:txEl>
                                          </p:spTgt>
                                        </p:tgtEl>
                                      </p:cBhvr>
                                    </p:animEffect>
                                    <p:anim calcmode="lin" valueType="num">
                                      <p:cBhvr>
                                        <p:cTn id="3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6053" name="Rectangle 5"/>
          <p:cNvSpPr>
            <a:spLocks noGrp="1" noChangeAspect="1"/>
          </p:cNvSpPr>
          <p:nvPr>
            <p:ph type="title"/>
          </p:nvPr>
        </p:nvSpPr>
        <p:spPr>
          <a:xfrm>
            <a:off x="446315" y="1380104"/>
            <a:ext cx="10515600" cy="1325563"/>
          </a:xfrm>
          <a:noFill/>
        </p:spPr>
        <p:txBody>
          <a:bodyPr/>
          <a:lstStyle/>
          <a:p>
            <a:r>
              <a:rPr lang="en-US" altLang="zh-CN" b="1" dirty="0" smtClean="0"/>
              <a:t>prim and proper</a:t>
            </a:r>
          </a:p>
        </p:txBody>
      </p:sp>
      <p:sp>
        <p:nvSpPr>
          <p:cNvPr id="1666058" name="Rectangle 10"/>
          <p:cNvSpPr>
            <a:spLocks noGrp="1" noChangeAspect="1"/>
          </p:cNvSpPr>
          <p:nvPr>
            <p:ph type="body" idx="1"/>
          </p:nvPr>
        </p:nvSpPr>
        <p:spPr>
          <a:xfrm>
            <a:off x="446315" y="2471737"/>
            <a:ext cx="10515600" cy="4351338"/>
          </a:xfrm>
        </p:spPr>
        <p:txBody>
          <a:bodyPr/>
          <a:lstStyle/>
          <a:p>
            <a:pPr eaLnBrk="1" hangingPunct="1">
              <a:lnSpc>
                <a:spcPct val="90000"/>
              </a:lnSpc>
              <a:spcBef>
                <a:spcPct val="0"/>
              </a:spcBef>
              <a:buFontTx/>
              <a:buNone/>
            </a:pPr>
            <a:r>
              <a:rPr lang="en-US" altLang="zh-CN" dirty="0" smtClean="0"/>
              <a:t>    </a:t>
            </a:r>
            <a:r>
              <a:rPr lang="en-US" altLang="zh-CN" b="0" dirty="0" smtClean="0"/>
              <a:t>very careful about your </a:t>
            </a:r>
            <a:r>
              <a:rPr lang="en-US" altLang="zh-CN" b="0" dirty="0" err="1" smtClean="0"/>
              <a:t>behaviour</a:t>
            </a:r>
            <a:r>
              <a:rPr lang="en-US" altLang="zh-CN" b="0" dirty="0" smtClean="0"/>
              <a:t> and appearance, and easily shocked by what other people do or say</a:t>
            </a:r>
          </a:p>
          <a:p>
            <a:pPr eaLnBrk="1" hangingPunct="1">
              <a:lnSpc>
                <a:spcPct val="90000"/>
              </a:lnSpc>
              <a:spcBef>
                <a:spcPct val="0"/>
              </a:spcBef>
              <a:buFontTx/>
              <a:buNone/>
            </a:pPr>
            <a:endParaRPr lang="en-US" altLang="zh-CN" b="0" dirty="0" smtClean="0"/>
          </a:p>
          <a:p>
            <a:pPr eaLnBrk="1" hangingPunct="1">
              <a:lnSpc>
                <a:spcPct val="90000"/>
              </a:lnSpc>
              <a:spcBef>
                <a:spcPct val="0"/>
              </a:spcBef>
              <a:buFontTx/>
              <a:buNone/>
            </a:pPr>
            <a:r>
              <a:rPr lang="en-US" altLang="zh-CN" dirty="0" smtClean="0"/>
              <a:t>    Work in pairs and translate the sentences into Chinese. </a:t>
            </a:r>
          </a:p>
          <a:p>
            <a:pPr marL="0" indent="0">
              <a:buNone/>
            </a:pPr>
            <a:r>
              <a:rPr lang="en-US" altLang="zh-CN" dirty="0"/>
              <a:t> </a:t>
            </a:r>
            <a:r>
              <a:rPr lang="en-US" altLang="zh-CN" dirty="0" smtClean="0"/>
              <a:t>   </a:t>
            </a:r>
            <a:r>
              <a:rPr lang="en-US" altLang="zh-CN" b="0" dirty="0" smtClean="0"/>
              <a:t>1.</a:t>
            </a:r>
            <a:r>
              <a:rPr lang="en-US" altLang="zh-CN" dirty="0" smtClean="0"/>
              <a:t> </a:t>
            </a:r>
            <a:r>
              <a:rPr lang="en-US" altLang="zh-CN" b="0" dirty="0" smtClean="0"/>
              <a:t>Tom is too </a:t>
            </a:r>
            <a:r>
              <a:rPr lang="en-US" altLang="zh-CN" b="1" dirty="0" smtClean="0"/>
              <a:t>prim and proper </a:t>
            </a:r>
            <a:r>
              <a:rPr lang="en-US" altLang="zh-CN" b="0" dirty="0" smtClean="0"/>
              <a:t>to enjoy jokes. </a:t>
            </a:r>
          </a:p>
          <a:p>
            <a:pPr>
              <a:buFontTx/>
              <a:buNone/>
            </a:pPr>
            <a:r>
              <a:rPr lang="zh-CN" altLang="en-US" b="0" dirty="0" smtClean="0">
                <a:solidFill>
                  <a:srgbClr val="0066CC"/>
                </a:solidFill>
              </a:rPr>
              <a:t>       </a:t>
            </a:r>
            <a:r>
              <a:rPr lang="zh-CN" altLang="en-US" sz="2400" dirty="0">
                <a:solidFill>
                  <a:srgbClr val="0066CC"/>
                </a:solidFill>
                <a:ea typeface="黑体" panose="02010609060101010101" pitchFamily="49" charset="-122"/>
              </a:rPr>
              <a:t>汤姆过于</a:t>
            </a:r>
            <a:r>
              <a:rPr lang="zh-CN" altLang="en-US" sz="2400" dirty="0">
                <a:solidFill>
                  <a:srgbClr val="C00000"/>
                </a:solidFill>
                <a:ea typeface="黑体" panose="02010609060101010101" pitchFamily="49" charset="-122"/>
              </a:rPr>
              <a:t>一本正经</a:t>
            </a:r>
            <a:r>
              <a:rPr lang="zh-CN" altLang="en-US" sz="2400" dirty="0">
                <a:solidFill>
                  <a:srgbClr val="0066CC"/>
                </a:solidFill>
                <a:ea typeface="黑体" panose="02010609060101010101" pitchFamily="49" charset="-122"/>
              </a:rPr>
              <a:t>而无法消受笑话。</a:t>
            </a:r>
            <a:endParaRPr lang="en-US" altLang="zh-CN" sz="2400" dirty="0">
              <a:ea typeface="黑体" panose="02010609060101010101" pitchFamily="49" charset="-122"/>
            </a:endParaRPr>
          </a:p>
          <a:p>
            <a:pPr marL="0" indent="0">
              <a:buNone/>
            </a:pPr>
            <a:r>
              <a:rPr lang="en-US" altLang="zh-CN" dirty="0"/>
              <a:t> </a:t>
            </a:r>
            <a:r>
              <a:rPr lang="en-US" altLang="zh-CN" dirty="0" smtClean="0"/>
              <a:t>   </a:t>
            </a:r>
            <a:r>
              <a:rPr lang="en-US" altLang="zh-CN" b="0" dirty="0" smtClean="0"/>
              <a:t>2. The </a:t>
            </a:r>
            <a:r>
              <a:rPr lang="en-US" altLang="zh-CN" b="1" dirty="0" smtClean="0"/>
              <a:t>prim and proper </a:t>
            </a:r>
            <a:r>
              <a:rPr lang="en-US" altLang="zh-CN" b="0" dirty="0" smtClean="0"/>
              <a:t>look was in in 2000.</a:t>
            </a:r>
          </a:p>
          <a:p>
            <a:pPr>
              <a:buFontTx/>
              <a:buNone/>
            </a:pPr>
            <a:r>
              <a:rPr lang="zh-CN" altLang="en-US" b="0" dirty="0" smtClean="0">
                <a:solidFill>
                  <a:srgbClr val="0066CC"/>
                </a:solidFill>
              </a:rPr>
              <a:t>       </a:t>
            </a:r>
            <a:r>
              <a:rPr lang="zh-CN" altLang="en-US" sz="2400" dirty="0">
                <a:solidFill>
                  <a:srgbClr val="C00000"/>
                </a:solidFill>
                <a:latin typeface="黑体" panose="02010609060101010101" pitchFamily="49" charset="-122"/>
                <a:ea typeface="黑体" panose="02010609060101010101" pitchFamily="49" charset="-122"/>
              </a:rPr>
              <a:t>循规蹈矩</a:t>
            </a:r>
            <a:r>
              <a:rPr lang="zh-CN" altLang="en-US" sz="2400" dirty="0">
                <a:solidFill>
                  <a:srgbClr val="0066CC"/>
                </a:solidFill>
                <a:latin typeface="黑体" panose="02010609060101010101" pitchFamily="49" charset="-122"/>
                <a:ea typeface="黑体" panose="02010609060101010101" pitchFamily="49" charset="-122"/>
              </a:rPr>
              <a:t>的样貌在</a:t>
            </a:r>
            <a:r>
              <a:rPr lang="en-US" altLang="zh-CN" sz="2400" dirty="0">
                <a:solidFill>
                  <a:srgbClr val="0066CC"/>
                </a:solidFill>
                <a:latin typeface="黑体" panose="02010609060101010101" pitchFamily="49" charset="-122"/>
                <a:ea typeface="黑体" panose="02010609060101010101" pitchFamily="49" charset="-122"/>
              </a:rPr>
              <a:t>2000</a:t>
            </a:r>
            <a:r>
              <a:rPr lang="zh-CN" altLang="en-US" sz="2400" dirty="0">
                <a:solidFill>
                  <a:srgbClr val="0066CC"/>
                </a:solidFill>
                <a:latin typeface="黑体" panose="02010609060101010101" pitchFamily="49" charset="-122"/>
                <a:ea typeface="黑体" panose="02010609060101010101" pitchFamily="49" charset="-122"/>
              </a:rPr>
              <a:t>年流行。</a:t>
            </a:r>
          </a:p>
          <a:p>
            <a:pPr>
              <a:lnSpc>
                <a:spcPct val="90000"/>
              </a:lnSpc>
              <a:spcBef>
                <a:spcPct val="0"/>
              </a:spcBef>
              <a:buFontTx/>
              <a:buNone/>
            </a:pPr>
            <a:endParaRPr lang="en-US" altLang="zh-CN" sz="2400" dirty="0">
              <a:latin typeface="黑体" panose="02010609060101010101" pitchFamily="49" charset="-122"/>
              <a:ea typeface="黑体" panose="02010609060101010101" pitchFamily="49" charset="-122"/>
            </a:endParaRPr>
          </a:p>
        </p:txBody>
      </p:sp>
      <p:sp>
        <p:nvSpPr>
          <p:cNvPr id="1666060" name="Rectangle 12"/>
          <p:cNvSpPr>
            <a:spLocks noChangeArrowheads="1"/>
          </p:cNvSpPr>
          <p:nvPr/>
        </p:nvSpPr>
        <p:spPr bwMode="auto">
          <a:xfrm>
            <a:off x="2495550" y="5516563"/>
            <a:ext cx="5329238"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endParaRPr lang="zh-CN" altLang="en-US" sz="2400">
              <a:solidFill>
                <a:srgbClr val="0066CC"/>
              </a:solidFill>
              <a:latin typeface="黑体" panose="02010609060101010101" pitchFamily="49" charset="-122"/>
              <a:ea typeface="黑体" panose="02010609060101010101" pitchFamily="49" charset="-122"/>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4" y="0"/>
            <a:ext cx="2307264" cy="1499191"/>
          </a:xfrm>
          <a:prstGeom prst="rect">
            <a:avLst/>
          </a:prstGeom>
        </p:spPr>
      </p:pic>
      <p:pic>
        <p:nvPicPr>
          <p:cNvPr id="15" name="图片 14"/>
          <p:cNvPicPr>
            <a:picLocks noChangeAspect="1"/>
          </p:cNvPicPr>
          <p:nvPr/>
        </p:nvPicPr>
        <p:blipFill>
          <a:blip r:embed="rId4"/>
          <a:stretch>
            <a:fillRect/>
          </a:stretch>
        </p:blipFill>
        <p:spPr>
          <a:xfrm>
            <a:off x="2307264" y="0"/>
            <a:ext cx="9884735" cy="1577591"/>
          </a:xfrm>
          <a:prstGeom prst="rect">
            <a:avLst/>
          </a:prstGeom>
        </p:spPr>
      </p:pic>
      <p:sp>
        <p:nvSpPr>
          <p:cNvPr id="16"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Words &amp;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3" name="图片 2">
            <a:hlinkClick r:id="rId5" action="ppaction://hlinksldjump"/>
          </p:cNvPr>
          <p:cNvPicPr>
            <a:picLocks noChangeAspect="1"/>
          </p:cNvPicPr>
          <p:nvPr/>
        </p:nvPicPr>
        <p:blipFill>
          <a:blip r:embed="rId6"/>
          <a:stretch>
            <a:fillRect/>
          </a:stretch>
        </p:blipFill>
        <p:spPr>
          <a:xfrm>
            <a:off x="9254480" y="3074796"/>
            <a:ext cx="2662865" cy="3877150"/>
          </a:xfrm>
          <a:prstGeom prst="rect">
            <a:avLst/>
          </a:prstGeom>
        </p:spPr>
      </p:pic>
    </p:spTree>
    <p:extLst>
      <p:ext uri="{BB962C8B-B14F-4D97-AF65-F5344CB8AC3E}">
        <p14:creationId xmlns:p14="http://schemas.microsoft.com/office/powerpoint/2010/main" val="26530062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66058">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660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7389" name="Rectangle 13"/>
          <p:cNvSpPr>
            <a:spLocks noChangeArrowheads="1"/>
          </p:cNvSpPr>
          <p:nvPr/>
        </p:nvSpPr>
        <p:spPr bwMode="auto">
          <a:xfrm>
            <a:off x="1858945" y="1848719"/>
            <a:ext cx="203132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盟军登陆日</a:t>
            </a:r>
          </a:p>
        </p:txBody>
      </p:sp>
      <p:sp>
        <p:nvSpPr>
          <p:cNvPr id="997390" name="Rectangle 14"/>
          <p:cNvSpPr>
            <a:spLocks noChangeArrowheads="1"/>
          </p:cNvSpPr>
          <p:nvPr/>
        </p:nvSpPr>
        <p:spPr bwMode="auto">
          <a:xfrm>
            <a:off x="5429486" y="1877663"/>
            <a:ext cx="1545616"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 D-Day </a:t>
            </a:r>
          </a:p>
        </p:txBody>
      </p:sp>
      <p:sp>
        <p:nvSpPr>
          <p:cNvPr id="997391" name="Rectangle 15"/>
          <p:cNvSpPr>
            <a:spLocks noChangeArrowheads="1"/>
          </p:cNvSpPr>
          <p:nvPr/>
        </p:nvSpPr>
        <p:spPr bwMode="auto">
          <a:xfrm>
            <a:off x="1876107" y="2340274"/>
            <a:ext cx="1723549"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2.</a:t>
            </a:r>
            <a:r>
              <a:rPr lang="zh-CN" altLang="en-US" sz="2400" b="0" dirty="0">
                <a:solidFill>
                  <a:schemeClr val="tx1"/>
                </a:solidFill>
                <a:latin typeface="黑体" panose="02010609060101010101" pitchFamily="49" charset="-122"/>
                <a:ea typeface="黑体" panose="02010609060101010101" pitchFamily="49" charset="-122"/>
              </a:rPr>
              <a:t>躲避子弹</a:t>
            </a:r>
          </a:p>
        </p:txBody>
      </p:sp>
      <p:sp>
        <p:nvSpPr>
          <p:cNvPr id="997392" name="Rectangle 16"/>
          <p:cNvSpPr>
            <a:spLocks noChangeArrowheads="1"/>
          </p:cNvSpPr>
          <p:nvPr/>
        </p:nvSpPr>
        <p:spPr bwMode="auto">
          <a:xfrm>
            <a:off x="5472113" y="2359325"/>
            <a:ext cx="304282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2. dodge the bullet</a:t>
            </a:r>
            <a:endParaRPr lang="zh-CN" altLang="en-US" sz="2400" b="0" dirty="0">
              <a:solidFill>
                <a:schemeClr val="tx1"/>
              </a:solidFill>
            </a:endParaRPr>
          </a:p>
        </p:txBody>
      </p:sp>
      <p:sp>
        <p:nvSpPr>
          <p:cNvPr id="997393" name="Rectangle 17"/>
          <p:cNvSpPr>
            <a:spLocks noChangeArrowheads="1"/>
          </p:cNvSpPr>
          <p:nvPr/>
        </p:nvSpPr>
        <p:spPr bwMode="auto">
          <a:xfrm>
            <a:off x="1858945" y="2840816"/>
            <a:ext cx="231140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3.</a:t>
            </a:r>
            <a:r>
              <a:rPr lang="zh-CN" altLang="en-US" sz="2400" b="0" dirty="0">
                <a:solidFill>
                  <a:schemeClr val="tx1"/>
                </a:solidFill>
                <a:latin typeface="黑体" panose="02010609060101010101" pitchFamily="49" charset="-122"/>
                <a:ea typeface="黑体" panose="02010609060101010101" pitchFamily="49" charset="-122"/>
              </a:rPr>
              <a:t>外表皮肉</a:t>
            </a:r>
          </a:p>
        </p:txBody>
      </p:sp>
      <p:sp>
        <p:nvSpPr>
          <p:cNvPr id="997394" name="Rectangle 18"/>
          <p:cNvSpPr>
            <a:spLocks noChangeArrowheads="1"/>
          </p:cNvSpPr>
          <p:nvPr/>
        </p:nvSpPr>
        <p:spPr bwMode="auto">
          <a:xfrm>
            <a:off x="5472113" y="2837180"/>
            <a:ext cx="446405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3. the fleshy inner part</a:t>
            </a:r>
          </a:p>
        </p:txBody>
      </p:sp>
      <p:sp>
        <p:nvSpPr>
          <p:cNvPr id="997395" name="Rectangle 19"/>
          <p:cNvSpPr>
            <a:spLocks noChangeArrowheads="1"/>
          </p:cNvSpPr>
          <p:nvPr/>
        </p:nvSpPr>
        <p:spPr bwMode="auto">
          <a:xfrm>
            <a:off x="1876107" y="3330261"/>
            <a:ext cx="203132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4.</a:t>
            </a:r>
            <a:r>
              <a:rPr lang="zh-CN" altLang="en-US" sz="2400" b="0" dirty="0">
                <a:solidFill>
                  <a:schemeClr val="tx1"/>
                </a:solidFill>
                <a:latin typeface="黑体" panose="02010609060101010101" pitchFamily="49" charset="-122"/>
                <a:ea typeface="黑体" panose="02010609060101010101" pitchFamily="49" charset="-122"/>
              </a:rPr>
              <a:t>致命的伤口</a:t>
            </a:r>
          </a:p>
        </p:txBody>
      </p:sp>
      <p:sp>
        <p:nvSpPr>
          <p:cNvPr id="997396" name="Rectangle 20"/>
          <p:cNvSpPr>
            <a:spLocks noChangeArrowheads="1"/>
          </p:cNvSpPr>
          <p:nvPr/>
        </p:nvSpPr>
        <p:spPr bwMode="auto">
          <a:xfrm>
            <a:off x="5478461" y="3283152"/>
            <a:ext cx="2908168"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4. a</a:t>
            </a:r>
            <a:r>
              <a:rPr lang="zh-CN" altLang="en-US" sz="2400" b="0" dirty="0">
                <a:solidFill>
                  <a:schemeClr val="tx1"/>
                </a:solidFill>
              </a:rPr>
              <a:t> </a:t>
            </a:r>
            <a:r>
              <a:rPr lang="en-US" altLang="zh-CN" sz="2400" b="0" dirty="0">
                <a:solidFill>
                  <a:schemeClr val="tx1"/>
                </a:solidFill>
              </a:rPr>
              <a:t>mortal wound</a:t>
            </a:r>
            <a:endParaRPr lang="zh-CN" altLang="en-US" sz="2400" b="0" dirty="0">
              <a:solidFill>
                <a:schemeClr val="tx1"/>
              </a:solidFill>
            </a:endParaRPr>
          </a:p>
        </p:txBody>
      </p:sp>
      <p:sp>
        <p:nvSpPr>
          <p:cNvPr id="997397" name="Rectangle 21"/>
          <p:cNvSpPr>
            <a:spLocks noChangeArrowheads="1"/>
          </p:cNvSpPr>
          <p:nvPr/>
        </p:nvSpPr>
        <p:spPr bwMode="auto">
          <a:xfrm>
            <a:off x="1871345" y="3782203"/>
            <a:ext cx="3235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b="0" dirty="0">
                <a:solidFill>
                  <a:schemeClr val="tx1"/>
                </a:solidFill>
                <a:latin typeface="黑体" panose="02010609060101010101" pitchFamily="49" charset="-122"/>
                <a:ea typeface="黑体" panose="02010609060101010101" pitchFamily="49" charset="-122"/>
              </a:rPr>
              <a:t>5.</a:t>
            </a:r>
            <a:r>
              <a:rPr lang="zh-CN" altLang="en-US" sz="2400" b="0" dirty="0">
                <a:solidFill>
                  <a:schemeClr val="tx1"/>
                </a:solidFill>
                <a:latin typeface="黑体" panose="02010609060101010101" pitchFamily="49" charset="-122"/>
                <a:ea typeface="黑体" panose="02010609060101010101" pitchFamily="49" charset="-122"/>
              </a:rPr>
              <a:t>纯粹功能性的</a:t>
            </a:r>
          </a:p>
        </p:txBody>
      </p:sp>
      <p:sp>
        <p:nvSpPr>
          <p:cNvPr id="997398" name="Rectangle 22"/>
          <p:cNvSpPr>
            <a:spLocks noChangeArrowheads="1"/>
          </p:cNvSpPr>
          <p:nvPr/>
        </p:nvSpPr>
        <p:spPr bwMode="auto">
          <a:xfrm>
            <a:off x="5482532" y="3829780"/>
            <a:ext cx="302198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5. purely functional</a:t>
            </a:r>
            <a:endParaRPr lang="en-US" altLang="zh-CN" sz="2400" dirty="0"/>
          </a:p>
        </p:txBody>
      </p:sp>
      <p:sp>
        <p:nvSpPr>
          <p:cNvPr id="997399" name="Rectangle 23"/>
          <p:cNvSpPr>
            <a:spLocks noChangeArrowheads="1"/>
          </p:cNvSpPr>
          <p:nvPr/>
        </p:nvSpPr>
        <p:spPr bwMode="auto">
          <a:xfrm>
            <a:off x="1858945" y="4277541"/>
            <a:ext cx="2833846"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6.</a:t>
            </a:r>
            <a:r>
              <a:rPr lang="zh-CN" altLang="en-US" sz="2400" b="0" dirty="0">
                <a:solidFill>
                  <a:schemeClr val="tx1"/>
                </a:solidFill>
                <a:latin typeface="黑体" panose="02010609060101010101" pitchFamily="49" charset="-122"/>
                <a:ea typeface="黑体" panose="02010609060101010101" pitchFamily="49" charset="-122"/>
              </a:rPr>
              <a:t>不太需要保养</a:t>
            </a:r>
          </a:p>
        </p:txBody>
      </p:sp>
      <p:sp>
        <p:nvSpPr>
          <p:cNvPr id="997400" name="Rectangle 24"/>
          <p:cNvSpPr>
            <a:spLocks noChangeArrowheads="1"/>
          </p:cNvSpPr>
          <p:nvPr/>
        </p:nvSpPr>
        <p:spPr bwMode="auto">
          <a:xfrm>
            <a:off x="5490605" y="4306266"/>
            <a:ext cx="4341812"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6. low-maintenance clothes</a:t>
            </a:r>
            <a:endParaRPr lang="en-US" altLang="zh-CN" sz="2400" dirty="0"/>
          </a:p>
        </p:txBody>
      </p:sp>
      <p:sp>
        <p:nvSpPr>
          <p:cNvPr id="997401" name="Rectangle 25"/>
          <p:cNvSpPr>
            <a:spLocks noChangeArrowheads="1"/>
          </p:cNvSpPr>
          <p:nvPr/>
        </p:nvSpPr>
        <p:spPr bwMode="auto">
          <a:xfrm>
            <a:off x="1858945" y="4766986"/>
            <a:ext cx="203132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7.</a:t>
            </a:r>
            <a:r>
              <a:rPr lang="zh-CN" altLang="en-US" sz="2400" b="0" dirty="0">
                <a:solidFill>
                  <a:schemeClr val="tx1"/>
                </a:solidFill>
                <a:latin typeface="黑体" panose="02010609060101010101" pitchFamily="49" charset="-122"/>
                <a:ea typeface="黑体" panose="02010609060101010101" pitchFamily="49" charset="-122"/>
              </a:rPr>
              <a:t>时尚受害者</a:t>
            </a:r>
          </a:p>
        </p:txBody>
      </p:sp>
      <p:sp>
        <p:nvSpPr>
          <p:cNvPr id="997402" name="Rectangle 26"/>
          <p:cNvSpPr>
            <a:spLocks noChangeArrowheads="1"/>
          </p:cNvSpPr>
          <p:nvPr/>
        </p:nvSpPr>
        <p:spPr bwMode="auto">
          <a:xfrm>
            <a:off x="5519739" y="4779577"/>
            <a:ext cx="2677336"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7. fashion victims</a:t>
            </a:r>
          </a:p>
        </p:txBody>
      </p:sp>
      <p:sp>
        <p:nvSpPr>
          <p:cNvPr id="997403" name="Rectangle 27"/>
          <p:cNvSpPr>
            <a:spLocks noChangeArrowheads="1"/>
          </p:cNvSpPr>
          <p:nvPr/>
        </p:nvSpPr>
        <p:spPr bwMode="auto">
          <a:xfrm>
            <a:off x="1858945" y="5204309"/>
            <a:ext cx="295465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8.</a:t>
            </a:r>
            <a:r>
              <a:rPr lang="zh-CN" altLang="en-US" sz="2400" b="0" dirty="0">
                <a:solidFill>
                  <a:schemeClr val="tx1"/>
                </a:solidFill>
                <a:latin typeface="黑体" panose="02010609060101010101" pitchFamily="49" charset="-122"/>
                <a:ea typeface="黑体" panose="02010609060101010101" pitchFamily="49" charset="-122"/>
              </a:rPr>
              <a:t>遭致非善意的反应</a:t>
            </a:r>
          </a:p>
        </p:txBody>
      </p:sp>
      <p:sp>
        <p:nvSpPr>
          <p:cNvPr id="997404" name="Rectangle 28"/>
          <p:cNvSpPr>
            <a:spLocks noChangeArrowheads="1"/>
          </p:cNvSpPr>
          <p:nvPr/>
        </p:nvSpPr>
        <p:spPr bwMode="auto">
          <a:xfrm>
            <a:off x="5519738" y="5152157"/>
            <a:ext cx="42835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b="0" dirty="0">
                <a:solidFill>
                  <a:schemeClr val="tx1"/>
                </a:solidFill>
              </a:rPr>
              <a:t>8. invite an unkind response</a:t>
            </a:r>
            <a:endParaRPr lang="zh-CN" altLang="en-US" sz="2400" b="0" dirty="0">
              <a:solidFill>
                <a:schemeClr val="tx1"/>
              </a:solidFill>
            </a:endParaRPr>
          </a:p>
        </p:txBody>
      </p:sp>
      <p:sp>
        <p:nvSpPr>
          <p:cNvPr id="997408" name="Rectangle 32"/>
          <p:cNvSpPr>
            <a:spLocks noChangeArrowheads="1"/>
          </p:cNvSpPr>
          <p:nvPr/>
        </p:nvSpPr>
        <p:spPr bwMode="auto">
          <a:xfrm>
            <a:off x="1858945" y="5629041"/>
            <a:ext cx="2305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b="0" dirty="0">
                <a:solidFill>
                  <a:schemeClr val="tx1"/>
                </a:solidFill>
                <a:latin typeface="黑体" panose="02010609060101010101" pitchFamily="49" charset="-122"/>
                <a:ea typeface="黑体" panose="02010609060101010101" pitchFamily="49" charset="-122"/>
              </a:rPr>
              <a:t>9.</a:t>
            </a:r>
            <a:r>
              <a:rPr lang="zh-CN" altLang="en-US" sz="2400" b="0" dirty="0">
                <a:solidFill>
                  <a:schemeClr val="tx1"/>
                </a:solidFill>
                <a:latin typeface="黑体" panose="02010609060101010101" pitchFamily="49" charset="-122"/>
                <a:ea typeface="黑体" panose="02010609060101010101" pitchFamily="49" charset="-122"/>
              </a:rPr>
              <a:t>灰暗的颜色</a:t>
            </a:r>
          </a:p>
        </p:txBody>
      </p:sp>
      <p:sp>
        <p:nvSpPr>
          <p:cNvPr id="997409" name="Rectangle 33"/>
          <p:cNvSpPr>
            <a:spLocks noChangeArrowheads="1"/>
          </p:cNvSpPr>
          <p:nvPr/>
        </p:nvSpPr>
        <p:spPr bwMode="auto">
          <a:xfrm>
            <a:off x="5538575" y="5681704"/>
            <a:ext cx="2787943"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9. </a:t>
            </a:r>
            <a:r>
              <a:rPr lang="en-US" altLang="zh-CN" sz="2400" b="0" dirty="0" err="1">
                <a:solidFill>
                  <a:schemeClr val="tx1"/>
                </a:solidFill>
              </a:rPr>
              <a:t>sombre</a:t>
            </a:r>
            <a:r>
              <a:rPr lang="en-US" altLang="zh-CN" sz="2400" b="0" dirty="0">
                <a:solidFill>
                  <a:schemeClr val="tx1"/>
                </a:solidFill>
              </a:rPr>
              <a:t> </a:t>
            </a:r>
            <a:r>
              <a:rPr lang="en-US" altLang="zh-CN" sz="2400" b="0" dirty="0" err="1">
                <a:solidFill>
                  <a:schemeClr val="tx1"/>
                </a:solidFill>
              </a:rPr>
              <a:t>colours</a:t>
            </a:r>
            <a:endParaRPr lang="en-US" altLang="zh-CN" sz="2400" b="0" dirty="0">
              <a:solidFill>
                <a:schemeClr val="tx1"/>
              </a:solidFill>
            </a:endParaRPr>
          </a:p>
        </p:txBody>
      </p:sp>
      <p:sp>
        <p:nvSpPr>
          <p:cNvPr id="997411" name="Rectangle 35"/>
          <p:cNvSpPr>
            <a:spLocks noChangeArrowheads="1"/>
          </p:cNvSpPr>
          <p:nvPr/>
        </p:nvSpPr>
        <p:spPr bwMode="auto">
          <a:xfrm>
            <a:off x="1858945" y="6127099"/>
            <a:ext cx="2305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b="0" dirty="0">
                <a:solidFill>
                  <a:schemeClr val="tx1"/>
                </a:solidFill>
                <a:latin typeface="黑体" panose="02010609060101010101" pitchFamily="49" charset="-122"/>
                <a:ea typeface="黑体" panose="02010609060101010101" pitchFamily="49" charset="-122"/>
              </a:rPr>
              <a:t>10.</a:t>
            </a:r>
            <a:r>
              <a:rPr lang="zh-CN" altLang="en-US" sz="2400" b="0" dirty="0">
                <a:solidFill>
                  <a:schemeClr val="tx1"/>
                </a:solidFill>
                <a:latin typeface="黑体" panose="02010609060101010101" pitchFamily="49" charset="-122"/>
                <a:ea typeface="黑体" panose="02010609060101010101" pitchFamily="49" charset="-122"/>
              </a:rPr>
              <a:t>有趣而时髦</a:t>
            </a:r>
          </a:p>
        </p:txBody>
      </p:sp>
      <p:sp>
        <p:nvSpPr>
          <p:cNvPr id="997412" name="Rectangle 36"/>
          <p:cNvSpPr>
            <a:spLocks noChangeArrowheads="1"/>
          </p:cNvSpPr>
          <p:nvPr/>
        </p:nvSpPr>
        <p:spPr bwMode="auto">
          <a:xfrm>
            <a:off x="5538575" y="6163314"/>
            <a:ext cx="273504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10. fun and funky</a:t>
            </a:r>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33" name="图片 32"/>
          <p:cNvPicPr>
            <a:picLocks noChangeAspect="1"/>
          </p:cNvPicPr>
          <p:nvPr/>
        </p:nvPicPr>
        <p:blipFill>
          <a:blip r:embed="rId3"/>
          <a:stretch>
            <a:fillRect/>
          </a:stretch>
        </p:blipFill>
        <p:spPr>
          <a:xfrm>
            <a:off x="2307264" y="0"/>
            <a:ext cx="9884735" cy="1577591"/>
          </a:xfrm>
          <a:prstGeom prst="rect">
            <a:avLst/>
          </a:prstGeom>
        </p:spPr>
      </p:pic>
      <p:sp>
        <p:nvSpPr>
          <p:cNvPr id="34"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Useful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06508499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997389"/>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73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97390"/>
                                        </p:tgtEl>
                                        <p:attrNameLst>
                                          <p:attrName>style.visibility</p:attrName>
                                        </p:attrNameLst>
                                      </p:cBhvr>
                                      <p:to>
                                        <p:strVal val="hidden"/>
                                      </p:to>
                                    </p:set>
                                  </p:childTnLst>
                                </p:cTn>
                              </p:par>
                            </p:childTnLst>
                          </p:cTn>
                        </p:par>
                      </p:childTnLst>
                    </p:cTn>
                  </p:par>
                </p:childTnLst>
              </p:cTn>
              <p:nextCondLst>
                <p:cond evt="onClick" delay="0">
                  <p:tgtEl>
                    <p:spTgt spid="997389"/>
                  </p:tgtEl>
                </p:cond>
              </p:nextCondLst>
            </p:seq>
            <p:seq concurrent="1" nextAc="seek">
              <p:cTn id="11" restart="whenNotActive" fill="hold" evtFilter="cancelBubble" nodeType="interactiveSeq">
                <p:stCondLst>
                  <p:cond evt="onClick" delay="0">
                    <p:tgtEl>
                      <p:spTgt spid="997391"/>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9739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997392"/>
                                        </p:tgtEl>
                                        <p:attrNameLst>
                                          <p:attrName>style.visibility</p:attrName>
                                        </p:attrNameLst>
                                      </p:cBhvr>
                                      <p:to>
                                        <p:strVal val="hidden"/>
                                      </p:to>
                                    </p:set>
                                  </p:childTnLst>
                                </p:cTn>
                              </p:par>
                            </p:childTnLst>
                          </p:cTn>
                        </p:par>
                      </p:childTnLst>
                    </p:cTn>
                  </p:par>
                </p:childTnLst>
              </p:cTn>
              <p:nextCondLst>
                <p:cond evt="onClick" delay="0">
                  <p:tgtEl>
                    <p:spTgt spid="997391"/>
                  </p:tgtEl>
                </p:cond>
              </p:nextCondLst>
            </p:seq>
            <p:seq concurrent="1" nextAc="seek">
              <p:cTn id="20" restart="whenNotActive" fill="hold" evtFilter="cancelBubble" nodeType="interactiveSeq">
                <p:stCondLst>
                  <p:cond evt="onClick" delay="0">
                    <p:tgtEl>
                      <p:spTgt spid="997393"/>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739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97394"/>
                                        </p:tgtEl>
                                        <p:attrNameLst>
                                          <p:attrName>style.visibility</p:attrName>
                                        </p:attrNameLst>
                                      </p:cBhvr>
                                      <p:to>
                                        <p:strVal val="hidden"/>
                                      </p:to>
                                    </p:set>
                                  </p:childTnLst>
                                </p:cTn>
                              </p:par>
                            </p:childTnLst>
                          </p:cTn>
                        </p:par>
                      </p:childTnLst>
                    </p:cTn>
                  </p:par>
                </p:childTnLst>
              </p:cTn>
              <p:nextCondLst>
                <p:cond evt="onClick" delay="0">
                  <p:tgtEl>
                    <p:spTgt spid="997393"/>
                  </p:tgtEl>
                </p:cond>
              </p:nextCondLst>
            </p:seq>
            <p:seq concurrent="1" nextAc="seek">
              <p:cTn id="29" restart="whenNotActive" fill="hold" evtFilter="cancelBubble" nodeType="interactiveSeq">
                <p:stCondLst>
                  <p:cond evt="onClick" delay="0">
                    <p:tgtEl>
                      <p:spTgt spid="997395"/>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9739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97396"/>
                                        </p:tgtEl>
                                        <p:attrNameLst>
                                          <p:attrName>style.visibility</p:attrName>
                                        </p:attrNameLst>
                                      </p:cBhvr>
                                      <p:to>
                                        <p:strVal val="hidden"/>
                                      </p:to>
                                    </p:set>
                                  </p:childTnLst>
                                </p:cTn>
                              </p:par>
                            </p:childTnLst>
                          </p:cTn>
                        </p:par>
                      </p:childTnLst>
                    </p:cTn>
                  </p:par>
                </p:childTnLst>
              </p:cTn>
              <p:nextCondLst>
                <p:cond evt="onClick" delay="0">
                  <p:tgtEl>
                    <p:spTgt spid="997395"/>
                  </p:tgtEl>
                </p:cond>
              </p:nextCondLst>
            </p:seq>
            <p:seq concurrent="1" nextAc="seek">
              <p:cTn id="38" restart="whenNotActive" fill="hold" evtFilter="cancelBubble" nodeType="interactiveSeq">
                <p:stCondLst>
                  <p:cond evt="onClick" delay="0">
                    <p:tgtEl>
                      <p:spTgt spid="997397"/>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9739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997398"/>
                                        </p:tgtEl>
                                        <p:attrNameLst>
                                          <p:attrName>style.visibility</p:attrName>
                                        </p:attrNameLst>
                                      </p:cBhvr>
                                      <p:to>
                                        <p:strVal val="hidden"/>
                                      </p:to>
                                    </p:set>
                                  </p:childTnLst>
                                </p:cTn>
                              </p:par>
                            </p:childTnLst>
                          </p:cTn>
                        </p:par>
                      </p:childTnLst>
                    </p:cTn>
                  </p:par>
                </p:childTnLst>
              </p:cTn>
              <p:nextCondLst>
                <p:cond evt="onClick" delay="0">
                  <p:tgtEl>
                    <p:spTgt spid="997397"/>
                  </p:tgtEl>
                </p:cond>
              </p:nextCondLst>
            </p:seq>
            <p:seq concurrent="1" nextAc="seek">
              <p:cTn id="47" restart="whenNotActive" fill="hold" evtFilter="cancelBubble" nodeType="interactiveSeq">
                <p:stCondLst>
                  <p:cond evt="onClick" delay="0">
                    <p:tgtEl>
                      <p:spTgt spid="997399"/>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9740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997400"/>
                                        </p:tgtEl>
                                        <p:attrNameLst>
                                          <p:attrName>style.visibility</p:attrName>
                                        </p:attrNameLst>
                                      </p:cBhvr>
                                      <p:to>
                                        <p:strVal val="hidden"/>
                                      </p:to>
                                    </p:set>
                                  </p:childTnLst>
                                </p:cTn>
                              </p:par>
                            </p:childTnLst>
                          </p:cTn>
                        </p:par>
                      </p:childTnLst>
                    </p:cTn>
                  </p:par>
                </p:childTnLst>
              </p:cTn>
              <p:nextCondLst>
                <p:cond evt="onClick" delay="0">
                  <p:tgtEl>
                    <p:spTgt spid="997399"/>
                  </p:tgtEl>
                </p:cond>
              </p:nextCondLst>
            </p:seq>
            <p:seq concurrent="1" nextAc="seek">
              <p:cTn id="56" restart="whenNotActive" fill="hold" evtFilter="cancelBubble" nodeType="interactiveSeq">
                <p:stCondLst>
                  <p:cond evt="onClick" delay="0">
                    <p:tgtEl>
                      <p:spTgt spid="997401"/>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9740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997402"/>
                                        </p:tgtEl>
                                        <p:attrNameLst>
                                          <p:attrName>style.visibility</p:attrName>
                                        </p:attrNameLst>
                                      </p:cBhvr>
                                      <p:to>
                                        <p:strVal val="hidden"/>
                                      </p:to>
                                    </p:set>
                                  </p:childTnLst>
                                </p:cTn>
                              </p:par>
                            </p:childTnLst>
                          </p:cTn>
                        </p:par>
                      </p:childTnLst>
                    </p:cTn>
                  </p:par>
                </p:childTnLst>
              </p:cTn>
              <p:nextCondLst>
                <p:cond evt="onClick" delay="0">
                  <p:tgtEl>
                    <p:spTgt spid="997401"/>
                  </p:tgtEl>
                </p:cond>
              </p:nextCondLst>
            </p:seq>
            <p:seq concurrent="1" nextAc="seek">
              <p:cTn id="65" restart="whenNotActive" fill="hold" evtFilter="cancelBubble" nodeType="interactiveSeq">
                <p:stCondLst>
                  <p:cond evt="onClick" delay="0">
                    <p:tgtEl>
                      <p:spTgt spid="997403"/>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97404"/>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997404"/>
                                        </p:tgtEl>
                                        <p:attrNameLst>
                                          <p:attrName>style.visibility</p:attrName>
                                        </p:attrNameLst>
                                      </p:cBhvr>
                                      <p:to>
                                        <p:strVal val="hidden"/>
                                      </p:to>
                                    </p:set>
                                  </p:childTnLst>
                                </p:cTn>
                              </p:par>
                            </p:childTnLst>
                          </p:cTn>
                        </p:par>
                      </p:childTnLst>
                    </p:cTn>
                  </p:par>
                </p:childTnLst>
              </p:cTn>
              <p:nextCondLst>
                <p:cond evt="onClick" delay="0">
                  <p:tgtEl>
                    <p:spTgt spid="997403"/>
                  </p:tgtEl>
                </p:cond>
              </p:nextCondLst>
            </p:seq>
            <p:seq concurrent="1" nextAc="seek">
              <p:cTn id="74" restart="whenNotActive" fill="hold" evtFilter="cancelBubble" nodeType="interactiveSeq">
                <p:stCondLst>
                  <p:cond evt="onClick" delay="0">
                    <p:tgtEl>
                      <p:spTgt spid="997408"/>
                    </p:tgtEl>
                  </p:cond>
                </p:stCondLst>
                <p:endSync evt="end" delay="0">
                  <p:rtn val="all"/>
                </p:endSync>
                <p:childTnLst>
                  <p:par>
                    <p:cTn id="75" fill="hold" nodeType="clickPar">
                      <p:stCondLst>
                        <p:cond delay="0"/>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97409"/>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997409"/>
                                        </p:tgtEl>
                                        <p:attrNameLst>
                                          <p:attrName>style.visibility</p:attrName>
                                        </p:attrNameLst>
                                      </p:cBhvr>
                                      <p:to>
                                        <p:strVal val="hidden"/>
                                      </p:to>
                                    </p:set>
                                  </p:childTnLst>
                                </p:cTn>
                              </p:par>
                            </p:childTnLst>
                          </p:cTn>
                        </p:par>
                      </p:childTnLst>
                    </p:cTn>
                  </p:par>
                </p:childTnLst>
              </p:cTn>
              <p:nextCondLst>
                <p:cond evt="onClick" delay="0">
                  <p:tgtEl>
                    <p:spTgt spid="997408"/>
                  </p:tgtEl>
                </p:cond>
              </p:nextCondLst>
            </p:seq>
            <p:seq concurrent="1" nextAc="seek">
              <p:cTn id="83" restart="whenNotActive" fill="hold" evtFilter="cancelBubble" nodeType="interactiveSeq">
                <p:stCondLst>
                  <p:cond evt="onClick" delay="0">
                    <p:tgtEl>
                      <p:spTgt spid="997411"/>
                    </p:tgtEl>
                  </p:cond>
                </p:stCondLst>
                <p:endSync evt="end" delay="0">
                  <p:rtn val="all"/>
                </p:endSync>
                <p:childTnLst>
                  <p:par>
                    <p:cTn id="84" fill="hold" nodeType="clickPar">
                      <p:stCondLst>
                        <p:cond delay="0"/>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997412"/>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997412"/>
                                        </p:tgtEl>
                                        <p:attrNameLst>
                                          <p:attrName>style.visibility</p:attrName>
                                        </p:attrNameLst>
                                      </p:cBhvr>
                                      <p:to>
                                        <p:strVal val="hidden"/>
                                      </p:to>
                                    </p:set>
                                  </p:childTnLst>
                                </p:cTn>
                              </p:par>
                            </p:childTnLst>
                          </p:cTn>
                        </p:par>
                      </p:childTnLst>
                    </p:cTn>
                  </p:par>
                </p:childTnLst>
              </p:cTn>
              <p:nextCondLst>
                <p:cond evt="onClick" delay="0">
                  <p:tgtEl>
                    <p:spTgt spid="997411"/>
                  </p:tgtEl>
                </p:cond>
              </p:nextCondLst>
            </p:seq>
          </p:childTnLst>
        </p:cTn>
      </p:par>
    </p:tnLst>
    <p:bldLst>
      <p:bldP spid="997390" grpId="0"/>
      <p:bldP spid="997390" grpId="1"/>
      <p:bldP spid="997392" grpId="0"/>
      <p:bldP spid="997392" grpId="1"/>
      <p:bldP spid="997394" grpId="0"/>
      <p:bldP spid="997394" grpId="1"/>
      <p:bldP spid="997396" grpId="0"/>
      <p:bldP spid="997396" grpId="1"/>
      <p:bldP spid="997398" grpId="0"/>
      <p:bldP spid="997398" grpId="1"/>
      <p:bldP spid="997400" grpId="0"/>
      <p:bldP spid="997400" grpId="1"/>
      <p:bldP spid="997402" grpId="0"/>
      <p:bldP spid="997402" grpId="1"/>
      <p:bldP spid="997404" grpId="0"/>
      <p:bldP spid="997404" grpId="1"/>
      <p:bldP spid="997409" grpId="0"/>
      <p:bldP spid="997409" grpId="1"/>
      <p:bldP spid="997412" grpId="0"/>
      <p:bldP spid="997412" grpId="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0887" name="Rectangle 7"/>
          <p:cNvSpPr>
            <a:spLocks noChangeArrowheads="1"/>
          </p:cNvSpPr>
          <p:nvPr/>
        </p:nvSpPr>
        <p:spPr bwMode="auto">
          <a:xfrm>
            <a:off x="1982381" y="1727850"/>
            <a:ext cx="218521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11.</a:t>
            </a:r>
            <a:r>
              <a:rPr lang="zh-CN" altLang="en-US" sz="2400" b="0" dirty="0">
                <a:solidFill>
                  <a:schemeClr val="tx1"/>
                </a:solidFill>
                <a:latin typeface="黑体" panose="02010609060101010101" pitchFamily="49" charset="-122"/>
                <a:ea typeface="黑体" panose="02010609060101010101" pitchFamily="49" charset="-122"/>
              </a:rPr>
              <a:t>结婚礼服裙</a:t>
            </a:r>
          </a:p>
        </p:txBody>
      </p:sp>
      <p:sp>
        <p:nvSpPr>
          <p:cNvPr id="1530888" name="Rectangle 8"/>
          <p:cNvSpPr>
            <a:spLocks noChangeArrowheads="1"/>
          </p:cNvSpPr>
          <p:nvPr/>
        </p:nvSpPr>
        <p:spPr bwMode="auto">
          <a:xfrm>
            <a:off x="5691662" y="1695126"/>
            <a:ext cx="2945037"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11. wedding dress </a:t>
            </a:r>
          </a:p>
        </p:txBody>
      </p:sp>
      <p:sp>
        <p:nvSpPr>
          <p:cNvPr id="1530889" name="Rectangle 9"/>
          <p:cNvSpPr>
            <a:spLocks noChangeArrowheads="1"/>
          </p:cNvSpPr>
          <p:nvPr/>
        </p:nvSpPr>
        <p:spPr bwMode="auto">
          <a:xfrm>
            <a:off x="1982381" y="2300957"/>
            <a:ext cx="156966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12.</a:t>
            </a:r>
            <a:r>
              <a:rPr lang="zh-CN" altLang="en-US" sz="2400" b="0" dirty="0">
                <a:solidFill>
                  <a:schemeClr val="tx1"/>
                </a:solidFill>
                <a:latin typeface="黑体" panose="02010609060101010101" pitchFamily="49" charset="-122"/>
                <a:ea typeface="黑体" panose="02010609060101010101" pitchFamily="49" charset="-122"/>
              </a:rPr>
              <a:t>背心装</a:t>
            </a:r>
          </a:p>
        </p:txBody>
      </p:sp>
      <p:sp>
        <p:nvSpPr>
          <p:cNvPr id="1530890" name="Rectangle 10"/>
          <p:cNvSpPr>
            <a:spLocks noChangeArrowheads="1"/>
          </p:cNvSpPr>
          <p:nvPr/>
        </p:nvSpPr>
        <p:spPr bwMode="auto">
          <a:xfrm>
            <a:off x="5691662" y="2249434"/>
            <a:ext cx="1951175"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12. tank top</a:t>
            </a:r>
          </a:p>
        </p:txBody>
      </p:sp>
      <p:sp>
        <p:nvSpPr>
          <p:cNvPr id="1530891" name="Rectangle 11"/>
          <p:cNvSpPr>
            <a:spLocks noChangeArrowheads="1"/>
          </p:cNvSpPr>
          <p:nvPr/>
        </p:nvSpPr>
        <p:spPr bwMode="auto">
          <a:xfrm>
            <a:off x="1990636" y="2829793"/>
            <a:ext cx="126188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13.</a:t>
            </a:r>
            <a:r>
              <a:rPr lang="zh-CN" altLang="en-US" sz="2400" b="0" dirty="0">
                <a:solidFill>
                  <a:schemeClr val="tx1"/>
                </a:solidFill>
                <a:latin typeface="黑体" panose="02010609060101010101" pitchFamily="49" charset="-122"/>
                <a:ea typeface="黑体" panose="02010609060101010101" pitchFamily="49" charset="-122"/>
              </a:rPr>
              <a:t>皮靴</a:t>
            </a:r>
          </a:p>
        </p:txBody>
      </p:sp>
      <p:sp>
        <p:nvSpPr>
          <p:cNvPr id="1530892" name="Rectangle 12"/>
          <p:cNvSpPr>
            <a:spLocks noChangeArrowheads="1"/>
          </p:cNvSpPr>
          <p:nvPr/>
        </p:nvSpPr>
        <p:spPr bwMode="auto">
          <a:xfrm>
            <a:off x="5691662" y="2734178"/>
            <a:ext cx="446405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13. leather boots</a:t>
            </a:r>
          </a:p>
        </p:txBody>
      </p:sp>
      <p:sp>
        <p:nvSpPr>
          <p:cNvPr id="1530893" name="Rectangle 13"/>
          <p:cNvSpPr>
            <a:spLocks noChangeArrowheads="1"/>
          </p:cNvSpPr>
          <p:nvPr/>
        </p:nvSpPr>
        <p:spPr bwMode="auto">
          <a:xfrm>
            <a:off x="1990636" y="3319362"/>
            <a:ext cx="218521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14.</a:t>
            </a:r>
            <a:r>
              <a:rPr lang="zh-CN" altLang="en-US" sz="2400" b="0" dirty="0">
                <a:solidFill>
                  <a:schemeClr val="tx1"/>
                </a:solidFill>
                <a:latin typeface="黑体" panose="02010609060101010101" pitchFamily="49" charset="-122"/>
                <a:ea typeface="黑体" panose="02010609060101010101" pitchFamily="49" charset="-122"/>
              </a:rPr>
              <a:t>多色运动鞋</a:t>
            </a:r>
          </a:p>
        </p:txBody>
      </p:sp>
      <p:sp>
        <p:nvSpPr>
          <p:cNvPr id="1530894" name="Rectangle 14"/>
          <p:cNvSpPr>
            <a:spLocks noChangeArrowheads="1"/>
          </p:cNvSpPr>
          <p:nvPr/>
        </p:nvSpPr>
        <p:spPr bwMode="auto">
          <a:xfrm>
            <a:off x="5691662" y="3254525"/>
            <a:ext cx="4225837"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14. </a:t>
            </a:r>
            <a:r>
              <a:rPr lang="en-US" altLang="zh-CN" sz="2400" b="0" dirty="0" err="1">
                <a:solidFill>
                  <a:schemeClr val="tx1"/>
                </a:solidFill>
              </a:rPr>
              <a:t>multi-coloured</a:t>
            </a:r>
            <a:r>
              <a:rPr lang="en-US" altLang="zh-CN" sz="2400" b="0" dirty="0">
                <a:solidFill>
                  <a:schemeClr val="tx1"/>
                </a:solidFill>
              </a:rPr>
              <a:t> sneakers</a:t>
            </a:r>
            <a:endParaRPr lang="zh-CN" altLang="en-US" sz="2400" b="0" dirty="0">
              <a:solidFill>
                <a:schemeClr val="tx1"/>
              </a:solidFill>
            </a:endParaRPr>
          </a:p>
        </p:txBody>
      </p:sp>
      <p:sp>
        <p:nvSpPr>
          <p:cNvPr id="1530895" name="Rectangle 15"/>
          <p:cNvSpPr>
            <a:spLocks noChangeArrowheads="1"/>
          </p:cNvSpPr>
          <p:nvPr/>
        </p:nvSpPr>
        <p:spPr bwMode="auto">
          <a:xfrm>
            <a:off x="2023269" y="3712238"/>
            <a:ext cx="3235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b="0" dirty="0">
                <a:solidFill>
                  <a:schemeClr val="tx1"/>
                </a:solidFill>
                <a:latin typeface="黑体" panose="02010609060101010101" pitchFamily="49" charset="-122"/>
                <a:ea typeface="黑体" panose="02010609060101010101" pitchFamily="49" charset="-122"/>
              </a:rPr>
              <a:t>15.</a:t>
            </a:r>
            <a:r>
              <a:rPr lang="zh-CN" altLang="en-US" sz="2400" b="0" dirty="0">
                <a:solidFill>
                  <a:schemeClr val="tx1"/>
                </a:solidFill>
                <a:latin typeface="黑体" panose="02010609060101010101" pitchFamily="49" charset="-122"/>
                <a:ea typeface="黑体" panose="02010609060101010101" pitchFamily="49" charset="-122"/>
              </a:rPr>
              <a:t>宽边帽</a:t>
            </a:r>
          </a:p>
        </p:txBody>
      </p:sp>
      <p:sp>
        <p:nvSpPr>
          <p:cNvPr id="1530896" name="Rectangle 16"/>
          <p:cNvSpPr>
            <a:spLocks noChangeArrowheads="1"/>
          </p:cNvSpPr>
          <p:nvPr/>
        </p:nvSpPr>
        <p:spPr bwMode="auto">
          <a:xfrm>
            <a:off x="5691662" y="3778917"/>
            <a:ext cx="3643946"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15. broad-trimmed hat</a:t>
            </a:r>
            <a:r>
              <a:rPr lang="en-US" altLang="zh-CN" sz="2400" dirty="0"/>
              <a:t> </a:t>
            </a:r>
          </a:p>
        </p:txBody>
      </p:sp>
      <p:sp>
        <p:nvSpPr>
          <p:cNvPr id="1530897" name="Rectangle 17"/>
          <p:cNvSpPr>
            <a:spLocks noChangeArrowheads="1"/>
          </p:cNvSpPr>
          <p:nvPr/>
        </p:nvSpPr>
        <p:spPr bwMode="auto">
          <a:xfrm>
            <a:off x="2023269" y="4254331"/>
            <a:ext cx="218521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16.</a:t>
            </a:r>
            <a:r>
              <a:rPr lang="zh-CN" altLang="en-US" sz="2400" b="0" dirty="0">
                <a:solidFill>
                  <a:schemeClr val="tx1"/>
                </a:solidFill>
                <a:latin typeface="黑体" panose="02010609060101010101" pitchFamily="49" charset="-122"/>
                <a:ea typeface="黑体" panose="02010609060101010101" pitchFamily="49" charset="-122"/>
              </a:rPr>
              <a:t>受伤的脚踝</a:t>
            </a:r>
          </a:p>
        </p:txBody>
      </p:sp>
      <p:sp>
        <p:nvSpPr>
          <p:cNvPr id="1530898" name="Rectangle 18"/>
          <p:cNvSpPr>
            <a:spLocks noChangeArrowheads="1"/>
          </p:cNvSpPr>
          <p:nvPr/>
        </p:nvSpPr>
        <p:spPr bwMode="auto">
          <a:xfrm>
            <a:off x="5691662" y="4252706"/>
            <a:ext cx="265008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16. twisted ankle</a:t>
            </a:r>
            <a:endParaRPr lang="en-US" altLang="zh-CN" sz="2400" dirty="0"/>
          </a:p>
        </p:txBody>
      </p:sp>
      <p:sp>
        <p:nvSpPr>
          <p:cNvPr id="1530899" name="Rectangle 19"/>
          <p:cNvSpPr>
            <a:spLocks noChangeArrowheads="1"/>
          </p:cNvSpPr>
          <p:nvPr/>
        </p:nvSpPr>
        <p:spPr bwMode="auto">
          <a:xfrm>
            <a:off x="2023269" y="4763791"/>
            <a:ext cx="1877437"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17.</a:t>
            </a:r>
            <a:r>
              <a:rPr lang="zh-CN" altLang="en-US" sz="2400" b="0" dirty="0">
                <a:solidFill>
                  <a:schemeClr val="tx1"/>
                </a:solidFill>
                <a:latin typeface="黑体" panose="02010609060101010101" pitchFamily="49" charset="-122"/>
                <a:ea typeface="黑体" panose="02010609060101010101" pitchFamily="49" charset="-122"/>
              </a:rPr>
              <a:t>怀旧之感</a:t>
            </a:r>
          </a:p>
        </p:txBody>
      </p:sp>
      <p:sp>
        <p:nvSpPr>
          <p:cNvPr id="1530900" name="Rectangle 20"/>
          <p:cNvSpPr>
            <a:spLocks noChangeArrowheads="1"/>
          </p:cNvSpPr>
          <p:nvPr/>
        </p:nvSpPr>
        <p:spPr bwMode="auto">
          <a:xfrm>
            <a:off x="5691662" y="4763791"/>
            <a:ext cx="393088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17. the sense of nostalgia</a:t>
            </a:r>
            <a:endParaRPr lang="zh-CN" altLang="en-US" sz="2400" b="0" dirty="0">
              <a:solidFill>
                <a:schemeClr val="tx1"/>
              </a:solidFill>
            </a:endParaRPr>
          </a:p>
        </p:txBody>
      </p:sp>
      <p:sp>
        <p:nvSpPr>
          <p:cNvPr id="1530901" name="Rectangle 21"/>
          <p:cNvSpPr>
            <a:spLocks noChangeArrowheads="1"/>
          </p:cNvSpPr>
          <p:nvPr/>
        </p:nvSpPr>
        <p:spPr bwMode="auto">
          <a:xfrm>
            <a:off x="2023269" y="5320118"/>
            <a:ext cx="218521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latin typeface="黑体" panose="02010609060101010101" pitchFamily="49" charset="-122"/>
                <a:ea typeface="黑体" panose="02010609060101010101" pitchFamily="49" charset="-122"/>
              </a:rPr>
              <a:t>18.</a:t>
            </a:r>
            <a:r>
              <a:rPr lang="zh-CN" altLang="en-US" sz="2400" b="0" dirty="0">
                <a:solidFill>
                  <a:schemeClr val="tx1"/>
                </a:solidFill>
                <a:latin typeface="黑体" panose="02010609060101010101" pitchFamily="49" charset="-122"/>
                <a:ea typeface="黑体" panose="02010609060101010101" pitchFamily="49" charset="-122"/>
              </a:rPr>
              <a:t>昨天的童真</a:t>
            </a:r>
            <a:endParaRPr lang="en-US" altLang="zh-CN" sz="2400" b="0" dirty="0">
              <a:solidFill>
                <a:schemeClr val="tx1"/>
              </a:solidFill>
              <a:latin typeface="黑体" panose="02010609060101010101" pitchFamily="49" charset="-122"/>
              <a:ea typeface="黑体" panose="02010609060101010101" pitchFamily="49" charset="-122"/>
            </a:endParaRPr>
          </a:p>
        </p:txBody>
      </p:sp>
      <p:sp>
        <p:nvSpPr>
          <p:cNvPr id="1530902" name="Rectangle 22"/>
          <p:cNvSpPr>
            <a:spLocks noChangeArrowheads="1"/>
          </p:cNvSpPr>
          <p:nvPr/>
        </p:nvSpPr>
        <p:spPr bwMode="auto">
          <a:xfrm>
            <a:off x="5691662" y="5247464"/>
            <a:ext cx="41008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b="0" dirty="0">
                <a:solidFill>
                  <a:schemeClr val="tx1"/>
                </a:solidFill>
              </a:rPr>
              <a:t>18. yesterday’s innocence</a:t>
            </a:r>
          </a:p>
        </p:txBody>
      </p:sp>
      <p:sp>
        <p:nvSpPr>
          <p:cNvPr id="1530906" name="Rectangle 26"/>
          <p:cNvSpPr>
            <a:spLocks noChangeArrowheads="1"/>
          </p:cNvSpPr>
          <p:nvPr/>
        </p:nvSpPr>
        <p:spPr bwMode="auto">
          <a:xfrm>
            <a:off x="2023269" y="5807436"/>
            <a:ext cx="31638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r>
              <a:rPr lang="en-US" altLang="zh-CN" sz="2400" b="0" dirty="0">
                <a:solidFill>
                  <a:schemeClr val="tx1"/>
                </a:solidFill>
                <a:latin typeface="黑体" panose="02010609060101010101" pitchFamily="49" charset="-122"/>
                <a:ea typeface="黑体" panose="02010609060101010101" pitchFamily="49" charset="-122"/>
              </a:rPr>
              <a:t>19.</a:t>
            </a:r>
            <a:r>
              <a:rPr lang="zh-CN" altLang="en-US" sz="2400" b="0" dirty="0">
                <a:solidFill>
                  <a:schemeClr val="tx1"/>
                </a:solidFill>
                <a:latin typeface="黑体" panose="02010609060101010101" pitchFamily="49" charset="-122"/>
                <a:ea typeface="黑体" panose="02010609060101010101" pitchFamily="49" charset="-122"/>
              </a:rPr>
              <a:t>震撼人心的提醒</a:t>
            </a:r>
          </a:p>
        </p:txBody>
      </p:sp>
      <p:sp>
        <p:nvSpPr>
          <p:cNvPr id="1530907" name="Rectangle 27"/>
          <p:cNvSpPr>
            <a:spLocks noChangeArrowheads="1"/>
          </p:cNvSpPr>
          <p:nvPr/>
        </p:nvSpPr>
        <p:spPr bwMode="auto">
          <a:xfrm>
            <a:off x="5691662" y="5844369"/>
            <a:ext cx="3504486"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eaLnBrk="0" hangingPunct="0">
              <a:defRPr b="1">
                <a:solidFill>
                  <a:schemeClr val="tx2"/>
                </a:solidFill>
                <a:latin typeface="Century Gothic" panose="020B0502020202020204" pitchFamily="34" charset="0"/>
                <a:ea typeface="宋体" panose="02010600030101010101" pitchFamily="2" charset="-122"/>
              </a:defRPr>
            </a:lvl1pPr>
            <a:lvl2pPr marL="742950" indent="-285750" eaLnBrk="0" hangingPunct="0">
              <a:defRPr b="1">
                <a:solidFill>
                  <a:schemeClr val="tx2"/>
                </a:solidFill>
                <a:latin typeface="Century Gothic" panose="020B0502020202020204" pitchFamily="34" charset="0"/>
                <a:ea typeface="宋体" panose="02010600030101010101" pitchFamily="2" charset="-122"/>
              </a:defRPr>
            </a:lvl2pPr>
            <a:lvl3pPr marL="1143000" indent="-228600" eaLnBrk="0" hangingPunct="0">
              <a:defRPr b="1">
                <a:solidFill>
                  <a:schemeClr val="tx2"/>
                </a:solidFill>
                <a:latin typeface="Century Gothic" panose="020B0502020202020204" pitchFamily="34" charset="0"/>
                <a:ea typeface="宋体" panose="02010600030101010101" pitchFamily="2" charset="-122"/>
              </a:defRPr>
            </a:lvl3pPr>
            <a:lvl4pPr marL="1600200" indent="-228600" eaLnBrk="0" hangingPunct="0">
              <a:defRPr b="1">
                <a:solidFill>
                  <a:schemeClr val="tx2"/>
                </a:solidFill>
                <a:latin typeface="Century Gothic" panose="020B0502020202020204" pitchFamily="34" charset="0"/>
                <a:ea typeface="宋体" panose="02010600030101010101" pitchFamily="2" charset="-122"/>
              </a:defRPr>
            </a:lvl4pPr>
            <a:lvl5pPr marL="2057400" indent="-228600" eaLnBrk="0" hangingPunct="0">
              <a:defRPr b="1">
                <a:solidFill>
                  <a:schemeClr val="tx2"/>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2"/>
                </a:solidFill>
                <a:latin typeface="Century Gothic" panose="020B0502020202020204" pitchFamily="34" charset="0"/>
                <a:ea typeface="宋体" panose="02010600030101010101" pitchFamily="2" charset="-122"/>
              </a:defRPr>
            </a:lvl9pPr>
          </a:lstStyle>
          <a:p>
            <a:pPr eaLnBrk="1" hangingPunct="1">
              <a:lnSpc>
                <a:spcPct val="90000"/>
              </a:lnSpc>
              <a:spcBef>
                <a:spcPct val="20000"/>
              </a:spcBef>
              <a:buFont typeface="Arial" panose="020B0604020202020204" pitchFamily="34" charset="0"/>
              <a:buNone/>
            </a:pPr>
            <a:r>
              <a:rPr lang="en-US" altLang="zh-CN" sz="2400" b="0" dirty="0">
                <a:solidFill>
                  <a:schemeClr val="tx1"/>
                </a:solidFill>
              </a:rPr>
              <a:t>19. humbling reminder</a:t>
            </a:r>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32" name="图片 31"/>
          <p:cNvPicPr>
            <a:picLocks noChangeAspect="1"/>
          </p:cNvPicPr>
          <p:nvPr/>
        </p:nvPicPr>
        <p:blipFill>
          <a:blip r:embed="rId3"/>
          <a:stretch>
            <a:fillRect/>
          </a:stretch>
        </p:blipFill>
        <p:spPr>
          <a:xfrm>
            <a:off x="2307264" y="0"/>
            <a:ext cx="9884735" cy="1577591"/>
          </a:xfrm>
          <a:prstGeom prst="rect">
            <a:avLst/>
          </a:prstGeom>
        </p:spPr>
      </p:pic>
      <p:sp>
        <p:nvSpPr>
          <p:cNvPr id="33" name="标题 10"/>
          <p:cNvSpPr txBox="1">
            <a:spLocks/>
          </p:cNvSpPr>
          <p:nvPr/>
        </p:nvSpPr>
        <p:spPr>
          <a:xfrm>
            <a:off x="1858945" y="212828"/>
            <a:ext cx="9494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Useful Expressions</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038921853"/>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530887"/>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08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530888"/>
                                        </p:tgtEl>
                                        <p:attrNameLst>
                                          <p:attrName>style.visibility</p:attrName>
                                        </p:attrNameLst>
                                      </p:cBhvr>
                                      <p:to>
                                        <p:strVal val="hidden"/>
                                      </p:to>
                                    </p:set>
                                  </p:childTnLst>
                                </p:cTn>
                              </p:par>
                            </p:childTnLst>
                          </p:cTn>
                        </p:par>
                      </p:childTnLst>
                    </p:cTn>
                  </p:par>
                </p:childTnLst>
              </p:cTn>
              <p:nextCondLst>
                <p:cond evt="onClick" delay="0">
                  <p:tgtEl>
                    <p:spTgt spid="1530887"/>
                  </p:tgtEl>
                </p:cond>
              </p:nextCondLst>
            </p:seq>
            <p:seq concurrent="1" nextAc="seek">
              <p:cTn id="11" restart="whenNotActive" fill="hold" evtFilter="cancelBubble" nodeType="interactiveSeq">
                <p:stCondLst>
                  <p:cond evt="onClick" delay="0">
                    <p:tgtEl>
                      <p:spTgt spid="1530889"/>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3089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1530890"/>
                                        </p:tgtEl>
                                        <p:attrNameLst>
                                          <p:attrName>style.visibility</p:attrName>
                                        </p:attrNameLst>
                                      </p:cBhvr>
                                      <p:to>
                                        <p:strVal val="hidden"/>
                                      </p:to>
                                    </p:set>
                                  </p:childTnLst>
                                </p:cTn>
                              </p:par>
                            </p:childTnLst>
                          </p:cTn>
                        </p:par>
                      </p:childTnLst>
                    </p:cTn>
                  </p:par>
                </p:childTnLst>
              </p:cTn>
              <p:nextCondLst>
                <p:cond evt="onClick" delay="0">
                  <p:tgtEl>
                    <p:spTgt spid="1530889"/>
                  </p:tgtEl>
                </p:cond>
              </p:nextCondLst>
            </p:seq>
            <p:seq concurrent="1" nextAc="seek">
              <p:cTn id="20" restart="whenNotActive" fill="hold" evtFilter="cancelBubble" nodeType="interactiveSeq">
                <p:stCondLst>
                  <p:cond evt="onClick" delay="0">
                    <p:tgtEl>
                      <p:spTgt spid="1530891"/>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3089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30892"/>
                                        </p:tgtEl>
                                        <p:attrNameLst>
                                          <p:attrName>style.visibility</p:attrName>
                                        </p:attrNameLst>
                                      </p:cBhvr>
                                      <p:to>
                                        <p:strVal val="hidden"/>
                                      </p:to>
                                    </p:set>
                                  </p:childTnLst>
                                </p:cTn>
                              </p:par>
                            </p:childTnLst>
                          </p:cTn>
                        </p:par>
                      </p:childTnLst>
                    </p:cTn>
                  </p:par>
                </p:childTnLst>
              </p:cTn>
              <p:nextCondLst>
                <p:cond evt="onClick" delay="0">
                  <p:tgtEl>
                    <p:spTgt spid="1530891"/>
                  </p:tgtEl>
                </p:cond>
              </p:nextCondLst>
            </p:seq>
            <p:seq concurrent="1" nextAc="seek">
              <p:cTn id="29" restart="whenNotActive" fill="hold" evtFilter="cancelBubble" nodeType="interactiveSeq">
                <p:stCondLst>
                  <p:cond evt="onClick" delay="0">
                    <p:tgtEl>
                      <p:spTgt spid="1530893"/>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3089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530894"/>
                                        </p:tgtEl>
                                        <p:attrNameLst>
                                          <p:attrName>style.visibility</p:attrName>
                                        </p:attrNameLst>
                                      </p:cBhvr>
                                      <p:to>
                                        <p:strVal val="hidden"/>
                                      </p:to>
                                    </p:set>
                                  </p:childTnLst>
                                </p:cTn>
                              </p:par>
                            </p:childTnLst>
                          </p:cTn>
                        </p:par>
                      </p:childTnLst>
                    </p:cTn>
                  </p:par>
                </p:childTnLst>
              </p:cTn>
              <p:nextCondLst>
                <p:cond evt="onClick" delay="0">
                  <p:tgtEl>
                    <p:spTgt spid="1530893"/>
                  </p:tgtEl>
                </p:cond>
              </p:nextCondLst>
            </p:seq>
            <p:seq concurrent="1" nextAc="seek">
              <p:cTn id="38" restart="whenNotActive" fill="hold" evtFilter="cancelBubble" nodeType="interactiveSeq">
                <p:stCondLst>
                  <p:cond evt="onClick" delay="0">
                    <p:tgtEl>
                      <p:spTgt spid="1530895"/>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308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30896"/>
                                        </p:tgtEl>
                                        <p:attrNameLst>
                                          <p:attrName>style.visibility</p:attrName>
                                        </p:attrNameLst>
                                      </p:cBhvr>
                                      <p:to>
                                        <p:strVal val="hidden"/>
                                      </p:to>
                                    </p:set>
                                  </p:childTnLst>
                                </p:cTn>
                              </p:par>
                            </p:childTnLst>
                          </p:cTn>
                        </p:par>
                      </p:childTnLst>
                    </p:cTn>
                  </p:par>
                </p:childTnLst>
              </p:cTn>
              <p:nextCondLst>
                <p:cond evt="onClick" delay="0">
                  <p:tgtEl>
                    <p:spTgt spid="1530895"/>
                  </p:tgtEl>
                </p:cond>
              </p:nextCondLst>
            </p:seq>
            <p:seq concurrent="1" nextAc="seek">
              <p:cTn id="47" restart="whenNotActive" fill="hold" evtFilter="cancelBubble" nodeType="interactiveSeq">
                <p:stCondLst>
                  <p:cond evt="onClick" delay="0">
                    <p:tgtEl>
                      <p:spTgt spid="1530897"/>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30898"/>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530898"/>
                                        </p:tgtEl>
                                        <p:attrNameLst>
                                          <p:attrName>style.visibility</p:attrName>
                                        </p:attrNameLst>
                                      </p:cBhvr>
                                      <p:to>
                                        <p:strVal val="hidden"/>
                                      </p:to>
                                    </p:set>
                                  </p:childTnLst>
                                </p:cTn>
                              </p:par>
                            </p:childTnLst>
                          </p:cTn>
                        </p:par>
                      </p:childTnLst>
                    </p:cTn>
                  </p:par>
                </p:childTnLst>
              </p:cTn>
              <p:nextCondLst>
                <p:cond evt="onClick" delay="0">
                  <p:tgtEl>
                    <p:spTgt spid="1530897"/>
                  </p:tgtEl>
                </p:cond>
              </p:nextCondLst>
            </p:seq>
            <p:seq concurrent="1" nextAc="seek">
              <p:cTn id="56" restart="whenNotActive" fill="hold" evtFilter="cancelBubble" nodeType="interactiveSeq">
                <p:stCondLst>
                  <p:cond evt="onClick" delay="0">
                    <p:tgtEl>
                      <p:spTgt spid="1530899"/>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3090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530900"/>
                                        </p:tgtEl>
                                        <p:attrNameLst>
                                          <p:attrName>style.visibility</p:attrName>
                                        </p:attrNameLst>
                                      </p:cBhvr>
                                      <p:to>
                                        <p:strVal val="hidden"/>
                                      </p:to>
                                    </p:set>
                                  </p:childTnLst>
                                </p:cTn>
                              </p:par>
                            </p:childTnLst>
                          </p:cTn>
                        </p:par>
                      </p:childTnLst>
                    </p:cTn>
                  </p:par>
                </p:childTnLst>
              </p:cTn>
              <p:nextCondLst>
                <p:cond evt="onClick" delay="0">
                  <p:tgtEl>
                    <p:spTgt spid="1530899"/>
                  </p:tgtEl>
                </p:cond>
              </p:nextCondLst>
            </p:seq>
            <p:seq concurrent="1" nextAc="seek">
              <p:cTn id="65" restart="whenNotActive" fill="hold" evtFilter="cancelBubble" nodeType="interactiveSeq">
                <p:stCondLst>
                  <p:cond evt="onClick" delay="0">
                    <p:tgtEl>
                      <p:spTgt spid="1530901"/>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530902"/>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1530902"/>
                                        </p:tgtEl>
                                        <p:attrNameLst>
                                          <p:attrName>style.visibility</p:attrName>
                                        </p:attrNameLst>
                                      </p:cBhvr>
                                      <p:to>
                                        <p:strVal val="hidden"/>
                                      </p:to>
                                    </p:set>
                                  </p:childTnLst>
                                </p:cTn>
                              </p:par>
                            </p:childTnLst>
                          </p:cTn>
                        </p:par>
                      </p:childTnLst>
                    </p:cTn>
                  </p:par>
                </p:childTnLst>
              </p:cTn>
              <p:nextCondLst>
                <p:cond evt="onClick" delay="0">
                  <p:tgtEl>
                    <p:spTgt spid="1530901"/>
                  </p:tgtEl>
                </p:cond>
              </p:nextCondLst>
            </p:seq>
            <p:seq concurrent="1" nextAc="seek">
              <p:cTn id="74" restart="whenNotActive" fill="hold" evtFilter="cancelBubble" nodeType="interactiveSeq">
                <p:stCondLst>
                  <p:cond evt="onClick" delay="0">
                    <p:tgtEl>
                      <p:spTgt spid="1530906"/>
                    </p:tgtEl>
                  </p:cond>
                </p:stCondLst>
                <p:endSync evt="end" delay="0">
                  <p:rtn val="all"/>
                </p:endSync>
                <p:childTnLst>
                  <p:par>
                    <p:cTn id="75" fill="hold" nodeType="clickPar">
                      <p:stCondLst>
                        <p:cond delay="0"/>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30907"/>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530907"/>
                                        </p:tgtEl>
                                        <p:attrNameLst>
                                          <p:attrName>style.visibility</p:attrName>
                                        </p:attrNameLst>
                                      </p:cBhvr>
                                      <p:to>
                                        <p:strVal val="hidden"/>
                                      </p:to>
                                    </p:set>
                                  </p:childTnLst>
                                </p:cTn>
                              </p:par>
                            </p:childTnLst>
                          </p:cTn>
                        </p:par>
                      </p:childTnLst>
                    </p:cTn>
                  </p:par>
                </p:childTnLst>
              </p:cTn>
              <p:nextCondLst>
                <p:cond evt="onClick" delay="0">
                  <p:tgtEl>
                    <p:spTgt spid="1530906"/>
                  </p:tgtEl>
                </p:cond>
              </p:nextCondLst>
            </p:seq>
          </p:childTnLst>
        </p:cTn>
      </p:par>
    </p:tnLst>
    <p:bldLst>
      <p:bldP spid="1530888" grpId="0"/>
      <p:bldP spid="1530888" grpId="1"/>
      <p:bldP spid="1530890" grpId="0"/>
      <p:bldP spid="1530890" grpId="1"/>
      <p:bldP spid="1530892" grpId="0"/>
      <p:bldP spid="1530892" grpId="1"/>
      <p:bldP spid="1530894" grpId="0"/>
      <p:bldP spid="1530894" grpId="1"/>
      <p:bldP spid="1530896" grpId="0"/>
      <p:bldP spid="1530896" grpId="1"/>
      <p:bldP spid="1530898" grpId="0"/>
      <p:bldP spid="1530898" grpId="1"/>
      <p:bldP spid="1530900" grpId="0"/>
      <p:bldP spid="1530900" grpId="1"/>
      <p:bldP spid="1530902" grpId="0"/>
      <p:bldP spid="1530902" grpId="1"/>
      <p:bldP spid="1530907" grpId="0"/>
      <p:bldP spid="1530907"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0342" y="-12010"/>
            <a:ext cx="10515600" cy="1325563"/>
          </a:xfrm>
        </p:spPr>
        <p:txBody>
          <a:bodyPr/>
          <a:lstStyle/>
          <a:p>
            <a:pPr algn="ctr"/>
            <a:r>
              <a:rPr lang="en-US" altLang="zh-CN" b="1" dirty="0" smtClean="0"/>
              <a:t>Clothing (Everyday Clothes)</a:t>
            </a:r>
            <a:endParaRPr lang="zh-CN" altLang="en-US" b="1"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16834" y="1113183"/>
            <a:ext cx="11002617" cy="5575852"/>
          </a:xfrm>
          <a:prstGeom prst="rect">
            <a:avLst/>
          </a:prstGeom>
        </p:spPr>
      </p:pic>
    </p:spTree>
    <p:extLst>
      <p:ext uri="{BB962C8B-B14F-4D97-AF65-F5344CB8AC3E}">
        <p14:creationId xmlns:p14="http://schemas.microsoft.com/office/powerpoint/2010/main" val="42247610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a:spLocks noGrp="1"/>
          </p:cNvSpPr>
          <p:nvPr>
            <p:ph idx="1"/>
          </p:nvPr>
        </p:nvSpPr>
        <p:spPr>
          <a:xfrm>
            <a:off x="512396" y="1652205"/>
            <a:ext cx="10279533" cy="6065837"/>
          </a:xfrm>
        </p:spPr>
        <p:txBody>
          <a:bodyPr/>
          <a:lstStyle/>
          <a:p>
            <a:pPr marL="363538" indent="-363538">
              <a:buSzPct val="120000"/>
              <a:buNone/>
            </a:pPr>
            <a:r>
              <a:rPr lang="en-US" altLang="zh-CN" b="1" dirty="0" smtClean="0">
                <a:solidFill>
                  <a:schemeClr val="accent1">
                    <a:lumMod val="50000"/>
                  </a:schemeClr>
                </a:solidFill>
              </a:rPr>
              <a:t>Answer the following questions to see whether you are fashion-conscious or not.</a:t>
            </a:r>
          </a:p>
          <a:p>
            <a:pPr marL="363538" indent="-363538">
              <a:buSzPct val="120000"/>
              <a:buNone/>
            </a:pPr>
            <a:endParaRPr lang="en-US" altLang="zh-CN" b="1" dirty="0" smtClean="0">
              <a:solidFill>
                <a:schemeClr val="accent1">
                  <a:lumMod val="50000"/>
                </a:schemeClr>
              </a:solidFill>
            </a:endParaRPr>
          </a:p>
          <a:p>
            <a:pPr marL="514350" indent="-514350">
              <a:buSzPct val="100000"/>
              <a:buFont typeface="+mj-lt"/>
              <a:buAutoNum type="arabicPeriod"/>
            </a:pPr>
            <a:r>
              <a:rPr lang="en-US" altLang="zh-CN" dirty="0" smtClean="0"/>
              <a:t>Which of the following prepositions means that something is fashionable? </a:t>
            </a:r>
          </a:p>
          <a:p>
            <a:pPr marL="363538" indent="-363538">
              <a:buSzPct val="120000"/>
              <a:buNone/>
            </a:pPr>
            <a:r>
              <a:rPr lang="en-US" altLang="zh-CN" dirty="0" smtClean="0"/>
              <a:t>       A) up	</a:t>
            </a:r>
          </a:p>
          <a:p>
            <a:pPr marL="363538" indent="-363538">
              <a:buSzPct val="120000"/>
              <a:buNone/>
            </a:pPr>
            <a:r>
              <a:rPr lang="en-US" altLang="zh-CN" dirty="0" smtClean="0"/>
              <a:t>       B) down	</a:t>
            </a:r>
          </a:p>
          <a:p>
            <a:pPr marL="363538" indent="-363538">
              <a:buSzPct val="120000"/>
              <a:buNone/>
            </a:pPr>
            <a:r>
              <a:rPr lang="en-US" altLang="zh-CN" dirty="0" smtClean="0"/>
              <a:t>       C) in		</a:t>
            </a:r>
          </a:p>
          <a:p>
            <a:pPr marL="363538" indent="-363538">
              <a:buSzPct val="120000"/>
              <a:buNone/>
            </a:pPr>
            <a:r>
              <a:rPr lang="en-US" altLang="zh-CN" dirty="0" smtClean="0"/>
              <a:t>       D) out </a:t>
            </a:r>
          </a:p>
        </p:txBody>
      </p:sp>
      <p:sp>
        <p:nvSpPr>
          <p:cNvPr id="5126" name="文本框 4"/>
          <p:cNvSpPr txBox="1">
            <a:spLocks noChangeArrowheads="1"/>
          </p:cNvSpPr>
          <p:nvPr/>
        </p:nvSpPr>
        <p:spPr bwMode="auto">
          <a:xfrm>
            <a:off x="1708150" y="74614"/>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0" name="图片 9"/>
          <p:cNvPicPr>
            <a:picLocks noChangeAspect="1"/>
          </p:cNvPicPr>
          <p:nvPr/>
        </p:nvPicPr>
        <p:blipFill>
          <a:blip r:embed="rId3"/>
          <a:stretch>
            <a:fillRect/>
          </a:stretch>
        </p:blipFill>
        <p:spPr>
          <a:xfrm>
            <a:off x="2307264" y="0"/>
            <a:ext cx="9884735" cy="1577591"/>
          </a:xfrm>
          <a:prstGeom prst="rect">
            <a:avLst/>
          </a:prstGeom>
        </p:spPr>
      </p:pic>
      <p:sp>
        <p:nvSpPr>
          <p:cNvPr id="11"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655" y="3788229"/>
            <a:ext cx="3692560" cy="2919046"/>
          </a:xfrm>
          <a:prstGeom prst="rect">
            <a:avLst/>
          </a:prstGeom>
        </p:spPr>
      </p:pic>
    </p:spTree>
    <p:extLst>
      <p:ext uri="{BB962C8B-B14F-4D97-AF65-F5344CB8AC3E}">
        <p14:creationId xmlns:p14="http://schemas.microsoft.com/office/powerpoint/2010/main" val="205933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6">
                                            <p:txEl>
                                              <p:pRg st="5" end="5"/>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0342" y="-12010"/>
            <a:ext cx="10515600" cy="1325563"/>
          </a:xfrm>
        </p:spPr>
        <p:txBody>
          <a:bodyPr/>
          <a:lstStyle/>
          <a:p>
            <a:pPr algn="ctr"/>
            <a:r>
              <a:rPr lang="en-US" altLang="zh-CN" b="1" dirty="0" smtClean="0"/>
              <a:t>Clothing (Everyday Clothes)</a:t>
            </a:r>
            <a:endParaRPr lang="zh-CN" altLang="en-US" b="1" dirty="0"/>
          </a:p>
        </p:txBody>
      </p:sp>
      <p:pic>
        <p:nvPicPr>
          <p:cNvPr id="4" name="图片 3"/>
          <p:cNvPicPr>
            <a:picLocks noChangeAspect="1"/>
          </p:cNvPicPr>
          <p:nvPr/>
        </p:nvPicPr>
        <p:blipFill>
          <a:blip r:embed="rId2"/>
          <a:stretch>
            <a:fillRect/>
          </a:stretch>
        </p:blipFill>
        <p:spPr>
          <a:xfrm>
            <a:off x="2167848" y="1113183"/>
            <a:ext cx="7756988" cy="5575852"/>
          </a:xfrm>
          <a:prstGeom prst="rect">
            <a:avLst/>
          </a:prstGeom>
        </p:spPr>
      </p:pic>
      <p:sp>
        <p:nvSpPr>
          <p:cNvPr id="5" name="矩形 4"/>
          <p:cNvSpPr/>
          <p:nvPr/>
        </p:nvSpPr>
        <p:spPr>
          <a:xfrm>
            <a:off x="-18222" y="1238841"/>
            <a:ext cx="6096000" cy="5324535"/>
          </a:xfrm>
          <a:prstGeom prst="rect">
            <a:avLst/>
          </a:prstGeom>
        </p:spPr>
        <p:txBody>
          <a:bodyPr>
            <a:spAutoFit/>
          </a:bodyPr>
          <a:lstStyle/>
          <a:p>
            <a:r>
              <a:rPr lang="en-US" altLang="zh-CN" sz="2000" dirty="0">
                <a:solidFill>
                  <a:srgbClr val="3A3A3A"/>
                </a:solidFill>
                <a:latin typeface="Arial" panose="020B0604020202020204" pitchFamily="34" charset="0"/>
                <a:cs typeface="Arial" panose="020B0604020202020204" pitchFamily="34" charset="0"/>
              </a:rPr>
              <a:t>1 blouse</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 skirt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3 shirt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4 pants/slacks</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5 sport shirt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6 jeans</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7 knit shirt/jersey</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8 dress</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9 sweater</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10 jacket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11 sport coat</a:t>
            </a:r>
            <a:r>
              <a:rPr lang="en-US" altLang="zh-CN" sz="2000" dirty="0" smtClean="0">
                <a:solidFill>
                  <a:srgbClr val="3A3A3A"/>
                </a:solidFill>
                <a:latin typeface="Arial" panose="020B0604020202020204" pitchFamily="34" charset="0"/>
                <a:cs typeface="Arial" panose="020B0604020202020204" pitchFamily="34" charset="0"/>
              </a:rPr>
              <a:t>/</a:t>
            </a:r>
          </a:p>
          <a:p>
            <a:r>
              <a:rPr lang="en-US" altLang="zh-CN" sz="2000" dirty="0" smtClean="0">
                <a:solidFill>
                  <a:srgbClr val="3A3A3A"/>
                </a:solidFill>
                <a:latin typeface="Arial" panose="020B0604020202020204" pitchFamily="34" charset="0"/>
                <a:cs typeface="Arial" panose="020B0604020202020204" pitchFamily="34" charset="0"/>
              </a:rPr>
              <a:t>    sport </a:t>
            </a:r>
            <a:r>
              <a:rPr lang="en-US" altLang="zh-CN" sz="2000" dirty="0">
                <a:solidFill>
                  <a:srgbClr val="3A3A3A"/>
                </a:solidFill>
                <a:latin typeface="Arial" panose="020B0604020202020204" pitchFamily="34" charset="0"/>
                <a:cs typeface="Arial" panose="020B0604020202020204" pitchFamily="34" charset="0"/>
              </a:rPr>
              <a:t>jacket</a:t>
            </a:r>
            <a:r>
              <a:rPr lang="en-US" altLang="zh-CN" sz="2000" dirty="0" smtClean="0">
                <a:solidFill>
                  <a:srgbClr val="3A3A3A"/>
                </a:solidFill>
                <a:latin typeface="Arial" panose="020B0604020202020204" pitchFamily="34" charset="0"/>
                <a:cs typeface="Arial" panose="020B0604020202020204" pitchFamily="34" charset="0"/>
              </a:rPr>
              <a:t>/</a:t>
            </a:r>
          </a:p>
          <a:p>
            <a:r>
              <a:rPr lang="en-US" altLang="zh-CN" sz="2000" dirty="0">
                <a:solidFill>
                  <a:srgbClr val="3A3A3A"/>
                </a:solidFill>
                <a:latin typeface="Arial" panose="020B0604020202020204" pitchFamily="34" charset="0"/>
                <a:cs typeface="Arial" panose="020B0604020202020204" pitchFamily="34" charset="0"/>
              </a:rPr>
              <a:t> </a:t>
            </a:r>
            <a:r>
              <a:rPr lang="en-US" altLang="zh-CN" sz="2000" dirty="0" smtClean="0">
                <a:solidFill>
                  <a:srgbClr val="3A3A3A"/>
                </a:solidFill>
                <a:latin typeface="Arial" panose="020B0604020202020204" pitchFamily="34" charset="0"/>
                <a:cs typeface="Arial" panose="020B0604020202020204" pitchFamily="34" charset="0"/>
              </a:rPr>
              <a:t>   </a:t>
            </a:r>
            <a:r>
              <a:rPr lang="en-US" altLang="zh-CN" sz="2000" dirty="0">
                <a:solidFill>
                  <a:srgbClr val="3A3A3A"/>
                </a:solidFill>
                <a:latin typeface="Arial" panose="020B0604020202020204" pitchFamily="34" charset="0"/>
                <a:cs typeface="Arial" panose="020B0604020202020204" pitchFamily="34" charset="0"/>
              </a:rPr>
              <a:t>jacket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12 suit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13 three-piece suit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14 tie/necktie</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endParaRPr lang="zh-CN" altLang="en-US" sz="2000" dirty="0">
              <a:latin typeface="Arial" panose="020B0604020202020204" pitchFamily="34" charset="0"/>
              <a:cs typeface="Arial" panose="020B0604020202020204" pitchFamily="34" charset="0"/>
            </a:endParaRPr>
          </a:p>
        </p:txBody>
      </p:sp>
      <p:sp>
        <p:nvSpPr>
          <p:cNvPr id="6" name="矩形 5"/>
          <p:cNvSpPr/>
          <p:nvPr/>
        </p:nvSpPr>
        <p:spPr>
          <a:xfrm>
            <a:off x="9924836" y="1458951"/>
            <a:ext cx="6096000" cy="4708981"/>
          </a:xfrm>
          <a:prstGeom prst="rect">
            <a:avLst/>
          </a:prstGeom>
        </p:spPr>
        <p:txBody>
          <a:bodyPr wrap="square">
            <a:spAutoFit/>
          </a:bodyPr>
          <a:lstStyle/>
          <a:p>
            <a:r>
              <a:rPr lang="en-US" altLang="zh-CN" sz="2000" dirty="0">
                <a:solidFill>
                  <a:srgbClr val="3A3A3A"/>
                </a:solidFill>
                <a:latin typeface="Arial" panose="020B0604020202020204" pitchFamily="34" charset="0"/>
                <a:cs typeface="Arial" panose="020B0604020202020204" pitchFamily="34" charset="0"/>
              </a:rPr>
              <a:t>15 uniform</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16 T-shirt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17 shorts</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18 maternity dress</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19 jumpsuit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20 vest</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21 jumper</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22 blazer</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23 tunic</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24 leggings</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25 overalls</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26 turtleneck</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27 tuxedo</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28 bow tie</a:t>
            </a:r>
            <a:r>
              <a:rPr lang="en-US" altLang="zh-CN" sz="2000" dirty="0">
                <a:latin typeface="Arial" panose="020B0604020202020204" pitchFamily="34" charset="0"/>
                <a:cs typeface="Arial" panose="020B0604020202020204" pitchFamily="34" charset="0"/>
              </a:rPr>
              <a:t/>
            </a:r>
            <a:br>
              <a:rPr lang="en-US" altLang="zh-CN" sz="2000" dirty="0">
                <a:latin typeface="Arial" panose="020B0604020202020204" pitchFamily="34" charset="0"/>
                <a:cs typeface="Arial" panose="020B0604020202020204" pitchFamily="34" charset="0"/>
              </a:rPr>
            </a:br>
            <a:r>
              <a:rPr lang="en-US" altLang="zh-CN" sz="2000" dirty="0">
                <a:solidFill>
                  <a:srgbClr val="3A3A3A"/>
                </a:solidFill>
                <a:latin typeface="Arial" panose="020B0604020202020204" pitchFamily="34" charset="0"/>
                <a:cs typeface="Arial" panose="020B0604020202020204" pitchFamily="34" charset="0"/>
              </a:rPr>
              <a:t>29 (evening) gown</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62808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292067" y="1034981"/>
            <a:ext cx="7691713" cy="1341659"/>
          </a:xfrm>
          <a:prstGeom prst="rect">
            <a:avLst/>
          </a:prstGeom>
        </p:spPr>
      </p:pic>
      <p:pic>
        <p:nvPicPr>
          <p:cNvPr id="5" name="图片 4"/>
          <p:cNvPicPr>
            <a:picLocks noChangeAspect="1"/>
          </p:cNvPicPr>
          <p:nvPr/>
        </p:nvPicPr>
        <p:blipFill>
          <a:blip r:embed="rId4"/>
          <a:stretch>
            <a:fillRect/>
          </a:stretch>
        </p:blipFill>
        <p:spPr>
          <a:xfrm>
            <a:off x="2294315" y="2457026"/>
            <a:ext cx="7680736" cy="4351756"/>
          </a:xfrm>
          <a:prstGeom prst="rect">
            <a:avLst/>
          </a:prstGeom>
        </p:spPr>
      </p:pic>
      <p:pic>
        <p:nvPicPr>
          <p:cNvPr id="6" name="图片 5"/>
          <p:cNvPicPr>
            <a:picLocks noChangeAspect="1"/>
          </p:cNvPicPr>
          <p:nvPr/>
        </p:nvPicPr>
        <p:blipFill>
          <a:blip r:embed="rId5"/>
          <a:stretch>
            <a:fillRect/>
          </a:stretch>
        </p:blipFill>
        <p:spPr>
          <a:xfrm>
            <a:off x="246686" y="1346975"/>
            <a:ext cx="1798695" cy="2419350"/>
          </a:xfrm>
          <a:prstGeom prst="rect">
            <a:avLst/>
          </a:prstGeom>
        </p:spPr>
      </p:pic>
      <p:pic>
        <p:nvPicPr>
          <p:cNvPr id="7" name="图片 6"/>
          <p:cNvPicPr>
            <a:picLocks noChangeAspect="1"/>
          </p:cNvPicPr>
          <p:nvPr/>
        </p:nvPicPr>
        <p:blipFill>
          <a:blip r:embed="rId6"/>
          <a:stretch>
            <a:fillRect/>
          </a:stretch>
        </p:blipFill>
        <p:spPr>
          <a:xfrm>
            <a:off x="0" y="3690514"/>
            <a:ext cx="1788607" cy="2686050"/>
          </a:xfrm>
          <a:prstGeom prst="rect">
            <a:avLst/>
          </a:prstGeom>
        </p:spPr>
      </p:pic>
      <p:pic>
        <p:nvPicPr>
          <p:cNvPr id="8" name="图片 7"/>
          <p:cNvPicPr>
            <a:picLocks noChangeAspect="1"/>
          </p:cNvPicPr>
          <p:nvPr/>
        </p:nvPicPr>
        <p:blipFill>
          <a:blip r:embed="rId7"/>
          <a:stretch>
            <a:fillRect/>
          </a:stretch>
        </p:blipFill>
        <p:spPr>
          <a:xfrm>
            <a:off x="10026301" y="1223539"/>
            <a:ext cx="2062671" cy="2466975"/>
          </a:xfrm>
          <a:prstGeom prst="rect">
            <a:avLst/>
          </a:prstGeom>
        </p:spPr>
      </p:pic>
      <p:pic>
        <p:nvPicPr>
          <p:cNvPr id="9" name="图片 8"/>
          <p:cNvPicPr>
            <a:picLocks noChangeAspect="1"/>
          </p:cNvPicPr>
          <p:nvPr/>
        </p:nvPicPr>
        <p:blipFill>
          <a:blip r:embed="rId8"/>
          <a:stretch>
            <a:fillRect/>
          </a:stretch>
        </p:blipFill>
        <p:spPr>
          <a:xfrm>
            <a:off x="10126386" y="3690514"/>
            <a:ext cx="1862502" cy="2686050"/>
          </a:xfrm>
          <a:prstGeom prst="rect">
            <a:avLst/>
          </a:prstGeom>
        </p:spPr>
      </p:pic>
      <p:sp>
        <p:nvSpPr>
          <p:cNvPr id="2" name="标题 1"/>
          <p:cNvSpPr>
            <a:spLocks noGrp="1"/>
          </p:cNvSpPr>
          <p:nvPr>
            <p:ph type="title"/>
          </p:nvPr>
        </p:nvSpPr>
        <p:spPr>
          <a:xfrm>
            <a:off x="4559440" y="21412"/>
            <a:ext cx="4143585" cy="1325563"/>
          </a:xfrm>
        </p:spPr>
        <p:txBody>
          <a:bodyPr>
            <a:normAutofit/>
          </a:bodyPr>
          <a:lstStyle/>
          <a:p>
            <a:r>
              <a:rPr lang="en-US" altLang="zh-CN" sz="6000" b="1" dirty="0" smtClean="0">
                <a:solidFill>
                  <a:schemeClr val="accent1">
                    <a:lumMod val="50000"/>
                  </a:schemeClr>
                </a:solidFill>
              </a:rPr>
              <a:t>Clothing</a:t>
            </a:r>
            <a:r>
              <a:rPr lang="en-US" altLang="zh-CN" sz="6000" b="1" dirty="0" smtClean="0"/>
              <a:t> </a:t>
            </a:r>
            <a:endParaRPr lang="zh-CN" altLang="en-US" sz="6000" b="1" dirty="0"/>
          </a:p>
        </p:txBody>
      </p:sp>
    </p:spTree>
    <p:extLst>
      <p:ext uri="{BB962C8B-B14F-4D97-AF65-F5344CB8AC3E}">
        <p14:creationId xmlns:p14="http://schemas.microsoft.com/office/powerpoint/2010/main" val="36881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2271"/>
            <a:ext cx="10515600" cy="1325563"/>
          </a:xfrm>
        </p:spPr>
        <p:txBody>
          <a:bodyPr/>
          <a:lstStyle/>
          <a:p>
            <a:pPr algn="ctr"/>
            <a:r>
              <a:rPr lang="en-US" altLang="zh-CN" b="1" dirty="0" smtClean="0"/>
              <a:t>OUTERWEAR</a:t>
            </a:r>
            <a:endParaRPr lang="zh-CN" altLang="en-US" b="1"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95900" y="1089061"/>
            <a:ext cx="11034445" cy="5273639"/>
          </a:xfrm>
          <a:prstGeom prst="rect">
            <a:avLst/>
          </a:prstGeom>
        </p:spPr>
      </p:pic>
    </p:spTree>
    <p:extLst>
      <p:ext uri="{BB962C8B-B14F-4D97-AF65-F5344CB8AC3E}">
        <p14:creationId xmlns:p14="http://schemas.microsoft.com/office/powerpoint/2010/main" val="7023183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2271"/>
            <a:ext cx="10515600" cy="1325563"/>
          </a:xfrm>
        </p:spPr>
        <p:txBody>
          <a:bodyPr/>
          <a:lstStyle/>
          <a:p>
            <a:pPr algn="ctr"/>
            <a:r>
              <a:rPr lang="en-US" altLang="zh-CN" b="1" dirty="0" smtClean="0"/>
              <a:t>OUTERWEAR</a:t>
            </a:r>
            <a:endParaRPr lang="zh-CN" altLang="en-US" b="1" dirty="0"/>
          </a:p>
        </p:txBody>
      </p:sp>
      <p:pic>
        <p:nvPicPr>
          <p:cNvPr id="4" name="图片 3"/>
          <p:cNvPicPr>
            <a:picLocks noChangeAspect="1"/>
          </p:cNvPicPr>
          <p:nvPr/>
        </p:nvPicPr>
        <p:blipFill>
          <a:blip r:embed="rId2"/>
          <a:stretch>
            <a:fillRect/>
          </a:stretch>
        </p:blipFill>
        <p:spPr>
          <a:xfrm>
            <a:off x="1967949" y="1089061"/>
            <a:ext cx="8518391" cy="5527496"/>
          </a:xfrm>
          <a:prstGeom prst="rect">
            <a:avLst/>
          </a:prstGeom>
        </p:spPr>
      </p:pic>
      <p:sp>
        <p:nvSpPr>
          <p:cNvPr id="5" name="矩形 4"/>
          <p:cNvSpPr/>
          <p:nvPr/>
        </p:nvSpPr>
        <p:spPr>
          <a:xfrm>
            <a:off x="0" y="1802007"/>
            <a:ext cx="6096000" cy="3477875"/>
          </a:xfrm>
          <a:prstGeom prst="rect">
            <a:avLst/>
          </a:prstGeom>
        </p:spPr>
        <p:txBody>
          <a:bodyPr>
            <a:spAutoFit/>
          </a:bodyPr>
          <a:lstStyle/>
          <a:p>
            <a:r>
              <a:rPr lang="en-US" altLang="zh-CN" sz="2000" dirty="0">
                <a:latin typeface="Arial" panose="020B0604020202020204" pitchFamily="34" charset="0"/>
                <a:cs typeface="Arial" panose="020B0604020202020204" pitchFamily="34" charset="0"/>
              </a:rPr>
              <a:t>1 coat</a:t>
            </a:r>
          </a:p>
          <a:p>
            <a:r>
              <a:rPr lang="en-US" altLang="zh-CN" sz="2000" dirty="0">
                <a:latin typeface="Arial" panose="020B0604020202020204" pitchFamily="34" charset="0"/>
                <a:cs typeface="Arial" panose="020B0604020202020204" pitchFamily="34" charset="0"/>
              </a:rPr>
              <a:t>2 overcoat</a:t>
            </a:r>
          </a:p>
          <a:p>
            <a:r>
              <a:rPr lang="en-US" altLang="zh-CN" sz="2000" dirty="0">
                <a:latin typeface="Arial" panose="020B0604020202020204" pitchFamily="34" charset="0"/>
                <a:cs typeface="Arial" panose="020B0604020202020204" pitchFamily="34" charset="0"/>
              </a:rPr>
              <a:t>3 hat</a:t>
            </a:r>
          </a:p>
          <a:p>
            <a:r>
              <a:rPr lang="en-US" altLang="zh-CN" sz="2000" dirty="0">
                <a:latin typeface="Arial" panose="020B0604020202020204" pitchFamily="34" charset="0"/>
                <a:cs typeface="Arial" panose="020B0604020202020204" pitchFamily="34" charset="0"/>
              </a:rPr>
              <a:t>4 jacket</a:t>
            </a:r>
          </a:p>
          <a:p>
            <a:r>
              <a:rPr lang="en-US" altLang="zh-CN" sz="2000" dirty="0">
                <a:latin typeface="Arial" panose="020B0604020202020204" pitchFamily="34" charset="0"/>
                <a:cs typeface="Arial" panose="020B0604020202020204" pitchFamily="34" charset="0"/>
              </a:rPr>
              <a:t>5 scarf/ muffler</a:t>
            </a:r>
          </a:p>
          <a:p>
            <a:r>
              <a:rPr lang="en-US" altLang="zh-CN" sz="2000" dirty="0">
                <a:latin typeface="Arial" panose="020B0604020202020204" pitchFamily="34" charset="0"/>
                <a:cs typeface="Arial" panose="020B0604020202020204" pitchFamily="34" charset="0"/>
              </a:rPr>
              <a:t>6 sweater jacket</a:t>
            </a:r>
          </a:p>
          <a:p>
            <a:r>
              <a:rPr lang="en-US" altLang="zh-CN" sz="2000" dirty="0">
                <a:latin typeface="Arial" panose="020B0604020202020204" pitchFamily="34" charset="0"/>
                <a:cs typeface="Arial" panose="020B0604020202020204" pitchFamily="34" charset="0"/>
              </a:rPr>
              <a:t>7 tights</a:t>
            </a:r>
          </a:p>
          <a:p>
            <a:r>
              <a:rPr lang="en-US" altLang="zh-CN" sz="2000" dirty="0">
                <a:latin typeface="Arial" panose="020B0604020202020204" pitchFamily="34" charset="0"/>
                <a:cs typeface="Arial" panose="020B0604020202020204" pitchFamily="34" charset="0"/>
              </a:rPr>
              <a:t>8 cap</a:t>
            </a:r>
          </a:p>
          <a:p>
            <a:r>
              <a:rPr lang="en-US" altLang="zh-CN" sz="2000" dirty="0">
                <a:latin typeface="Arial" panose="020B0604020202020204" pitchFamily="34" charset="0"/>
                <a:cs typeface="Arial" panose="020B0604020202020204" pitchFamily="34" charset="0"/>
              </a:rPr>
              <a:t>9 leather jacket</a:t>
            </a:r>
          </a:p>
          <a:p>
            <a:r>
              <a:rPr lang="en-US" altLang="zh-CN" sz="2000" dirty="0">
                <a:latin typeface="Arial" panose="020B0604020202020204" pitchFamily="34" charset="0"/>
                <a:cs typeface="Arial" panose="020B0604020202020204" pitchFamily="34" charset="0"/>
              </a:rPr>
              <a:t>10 baseball cap</a:t>
            </a:r>
          </a:p>
          <a:p>
            <a:r>
              <a:rPr lang="en-US" altLang="zh-CN" sz="2000" dirty="0">
                <a:latin typeface="Arial" panose="020B0604020202020204" pitchFamily="34" charset="0"/>
                <a:cs typeface="Arial" panose="020B0604020202020204" pitchFamily="34" charset="0"/>
              </a:rPr>
              <a:t>11 </a:t>
            </a:r>
            <a:r>
              <a:rPr lang="en-US" altLang="zh-CN" sz="2000" dirty="0" smtClean="0">
                <a:latin typeface="Arial" panose="020B0604020202020204" pitchFamily="34" charset="0"/>
                <a:cs typeface="Arial" panose="020B0604020202020204" pitchFamily="34" charset="0"/>
              </a:rPr>
              <a:t>windbreaker</a:t>
            </a:r>
            <a:endParaRPr lang="en-US" altLang="zh-CN" sz="2000" dirty="0">
              <a:latin typeface="Arial" panose="020B0604020202020204" pitchFamily="34" charset="0"/>
              <a:cs typeface="Arial" panose="020B0604020202020204" pitchFamily="34" charset="0"/>
            </a:endParaRPr>
          </a:p>
        </p:txBody>
      </p:sp>
      <p:sp>
        <p:nvSpPr>
          <p:cNvPr id="6" name="矩形 5"/>
          <p:cNvSpPr/>
          <p:nvPr/>
        </p:nvSpPr>
        <p:spPr>
          <a:xfrm>
            <a:off x="10486340" y="1089061"/>
            <a:ext cx="6096000" cy="5324535"/>
          </a:xfrm>
          <a:prstGeom prst="rect">
            <a:avLst/>
          </a:prstGeom>
        </p:spPr>
        <p:txBody>
          <a:bodyPr>
            <a:spAutoFit/>
          </a:bodyPr>
          <a:lstStyle/>
          <a:p>
            <a:r>
              <a:rPr lang="en-US" altLang="zh-CN" sz="2000" dirty="0"/>
              <a:t>12 raincoat</a:t>
            </a:r>
          </a:p>
          <a:p>
            <a:r>
              <a:rPr lang="en-US" altLang="zh-CN" sz="2000" dirty="0"/>
              <a:t>13 rain hat</a:t>
            </a:r>
          </a:p>
          <a:p>
            <a:r>
              <a:rPr lang="en-US" altLang="zh-CN" sz="2000" dirty="0"/>
              <a:t>14 trench coat</a:t>
            </a:r>
          </a:p>
          <a:p>
            <a:r>
              <a:rPr lang="en-US" altLang="zh-CN" sz="2000" dirty="0"/>
              <a:t>15 umbrella</a:t>
            </a:r>
          </a:p>
          <a:p>
            <a:r>
              <a:rPr lang="en-US" altLang="zh-CN" sz="2000" dirty="0"/>
              <a:t>16 poncho</a:t>
            </a:r>
          </a:p>
          <a:p>
            <a:r>
              <a:rPr lang="en-US" altLang="zh-CN" sz="2000" dirty="0"/>
              <a:t>17 rain jacket</a:t>
            </a:r>
          </a:p>
          <a:p>
            <a:r>
              <a:rPr lang="en-US" altLang="zh-CN" sz="2000" dirty="0"/>
              <a:t>18 rain boots</a:t>
            </a:r>
          </a:p>
          <a:p>
            <a:r>
              <a:rPr lang="en-US" altLang="zh-CN" sz="2000" dirty="0"/>
              <a:t>19 ski hat</a:t>
            </a:r>
          </a:p>
          <a:p>
            <a:r>
              <a:rPr lang="en-US" altLang="zh-CN" sz="2000" dirty="0"/>
              <a:t>20 ski jacket</a:t>
            </a:r>
          </a:p>
          <a:p>
            <a:r>
              <a:rPr lang="en-US" altLang="zh-CN" sz="2000" dirty="0"/>
              <a:t>21 gloves</a:t>
            </a:r>
          </a:p>
          <a:p>
            <a:r>
              <a:rPr lang="en-US" altLang="zh-CN" sz="2000" dirty="0"/>
              <a:t>22 ski mask</a:t>
            </a:r>
          </a:p>
          <a:p>
            <a:r>
              <a:rPr lang="en-US" altLang="zh-CN" sz="2000" dirty="0"/>
              <a:t>23 down jacket</a:t>
            </a:r>
          </a:p>
          <a:p>
            <a:r>
              <a:rPr lang="en-US" altLang="zh-CN" sz="2000" dirty="0"/>
              <a:t>24 mittens</a:t>
            </a:r>
          </a:p>
          <a:p>
            <a:r>
              <a:rPr lang="en-US" altLang="zh-CN" sz="2000" dirty="0"/>
              <a:t>25 parka</a:t>
            </a:r>
          </a:p>
          <a:p>
            <a:r>
              <a:rPr lang="en-US" altLang="zh-CN" sz="2000" dirty="0"/>
              <a:t>26 sunglasses</a:t>
            </a:r>
          </a:p>
          <a:p>
            <a:r>
              <a:rPr lang="en-US" altLang="zh-CN" sz="2000" dirty="0"/>
              <a:t>27 ear muffs</a:t>
            </a:r>
          </a:p>
          <a:p>
            <a:r>
              <a:rPr lang="en-US" altLang="zh-CN" sz="2000" dirty="0"/>
              <a:t>28 down vest</a:t>
            </a:r>
            <a:endParaRPr lang="zh-CN" altLang="en-US" sz="2000" dirty="0"/>
          </a:p>
        </p:txBody>
      </p:sp>
    </p:spTree>
    <p:extLst>
      <p:ext uri="{BB962C8B-B14F-4D97-AF65-F5344CB8AC3E}">
        <p14:creationId xmlns:p14="http://schemas.microsoft.com/office/powerpoint/2010/main" val="15046046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452" y="-112989"/>
            <a:ext cx="10515600" cy="1325563"/>
          </a:xfrm>
        </p:spPr>
        <p:txBody>
          <a:bodyPr/>
          <a:lstStyle/>
          <a:p>
            <a:pPr algn="ctr"/>
            <a:r>
              <a:rPr lang="en-US" altLang="zh-CN" b="1" dirty="0"/>
              <a:t>SLEEPWEAR AND UNDERWEAR</a:t>
            </a:r>
            <a:endParaRPr lang="zh-CN" altLang="en-US" b="1"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765312" y="904462"/>
            <a:ext cx="10664687" cy="5586826"/>
          </a:xfrm>
          <a:prstGeom prst="rect">
            <a:avLst/>
          </a:prstGeom>
        </p:spPr>
      </p:pic>
    </p:spTree>
    <p:extLst>
      <p:ext uri="{BB962C8B-B14F-4D97-AF65-F5344CB8AC3E}">
        <p14:creationId xmlns:p14="http://schemas.microsoft.com/office/powerpoint/2010/main" val="12286140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452" y="-112989"/>
            <a:ext cx="10515600" cy="1325563"/>
          </a:xfrm>
        </p:spPr>
        <p:txBody>
          <a:bodyPr/>
          <a:lstStyle/>
          <a:p>
            <a:pPr algn="ctr"/>
            <a:r>
              <a:rPr lang="en-US" altLang="zh-CN" b="1" dirty="0"/>
              <a:t>SLEEPWEAR AND UNDERWEAR</a:t>
            </a:r>
            <a:endParaRPr lang="zh-CN" altLang="en-US" b="1" dirty="0"/>
          </a:p>
        </p:txBody>
      </p:sp>
      <p:pic>
        <p:nvPicPr>
          <p:cNvPr id="4" name="图片 3"/>
          <p:cNvPicPr>
            <a:picLocks noChangeAspect="1"/>
          </p:cNvPicPr>
          <p:nvPr/>
        </p:nvPicPr>
        <p:blipFill>
          <a:blip r:embed="rId2"/>
          <a:stretch>
            <a:fillRect/>
          </a:stretch>
        </p:blipFill>
        <p:spPr>
          <a:xfrm>
            <a:off x="2280864" y="883577"/>
            <a:ext cx="7426688" cy="5815173"/>
          </a:xfrm>
          <a:prstGeom prst="rect">
            <a:avLst/>
          </a:prstGeom>
        </p:spPr>
      </p:pic>
      <p:sp>
        <p:nvSpPr>
          <p:cNvPr id="5" name="矩形 4"/>
          <p:cNvSpPr/>
          <p:nvPr/>
        </p:nvSpPr>
        <p:spPr>
          <a:xfrm>
            <a:off x="0" y="1959105"/>
            <a:ext cx="6096000" cy="3785652"/>
          </a:xfrm>
          <a:prstGeom prst="rect">
            <a:avLst/>
          </a:prstGeom>
        </p:spPr>
        <p:txBody>
          <a:bodyPr>
            <a:spAutoFit/>
          </a:bodyPr>
          <a:lstStyle/>
          <a:p>
            <a:r>
              <a:rPr lang="en-US" altLang="zh-CN" sz="2000" dirty="0">
                <a:latin typeface="Arial" panose="020B0604020202020204" pitchFamily="34" charset="0"/>
                <a:cs typeface="Arial" panose="020B0604020202020204" pitchFamily="34" charset="0"/>
              </a:rPr>
              <a:t>1 pajamas</a:t>
            </a:r>
          </a:p>
          <a:p>
            <a:r>
              <a:rPr lang="en-US" altLang="zh-CN" sz="2000" dirty="0">
                <a:latin typeface="Arial" panose="020B0604020202020204" pitchFamily="34" charset="0"/>
                <a:cs typeface="Arial" panose="020B0604020202020204" pitchFamily="34" charset="0"/>
              </a:rPr>
              <a:t>2 nightgown</a:t>
            </a:r>
          </a:p>
          <a:p>
            <a:r>
              <a:rPr lang="en-US" altLang="zh-CN" sz="2000" dirty="0">
                <a:latin typeface="Arial" panose="020B0604020202020204" pitchFamily="34" charset="0"/>
                <a:cs typeface="Arial" panose="020B0604020202020204" pitchFamily="34" charset="0"/>
              </a:rPr>
              <a:t>3 nightshirt</a:t>
            </a:r>
          </a:p>
          <a:p>
            <a:r>
              <a:rPr lang="en-US" altLang="zh-CN" sz="2000" dirty="0">
                <a:latin typeface="Arial" panose="020B0604020202020204" pitchFamily="34" charset="0"/>
                <a:cs typeface="Arial" panose="020B0604020202020204" pitchFamily="34" charset="0"/>
              </a:rPr>
              <a:t>4 bathrobe/robe</a:t>
            </a:r>
          </a:p>
          <a:p>
            <a:r>
              <a:rPr lang="en-US" altLang="zh-CN" sz="2000" dirty="0">
                <a:latin typeface="Arial" panose="020B0604020202020204" pitchFamily="34" charset="0"/>
                <a:cs typeface="Arial" panose="020B0604020202020204" pitchFamily="34" charset="0"/>
              </a:rPr>
              <a:t>5 slippers</a:t>
            </a:r>
          </a:p>
          <a:p>
            <a:r>
              <a:rPr lang="en-US" altLang="zh-CN" sz="2000" dirty="0">
                <a:latin typeface="Arial" panose="020B0604020202020204" pitchFamily="34" charset="0"/>
                <a:cs typeface="Arial" panose="020B0604020202020204" pitchFamily="34" charset="0"/>
              </a:rPr>
              <a:t>6 blanket sleeper</a:t>
            </a:r>
          </a:p>
          <a:p>
            <a:r>
              <a:rPr lang="en-US" altLang="zh-CN" sz="2000" dirty="0">
                <a:latin typeface="Arial" panose="020B0604020202020204" pitchFamily="34" charset="0"/>
                <a:cs typeface="Arial" panose="020B0604020202020204" pitchFamily="34" charset="0"/>
              </a:rPr>
              <a:t>7 undershirt/T-shirt</a:t>
            </a:r>
          </a:p>
          <a:p>
            <a:r>
              <a:rPr lang="en-US" altLang="zh-CN" sz="2000" dirty="0">
                <a:latin typeface="Arial" panose="020B0604020202020204" pitchFamily="34" charset="0"/>
                <a:cs typeface="Arial" panose="020B0604020202020204" pitchFamily="34" charset="0"/>
              </a:rPr>
              <a:t>8 (jockey) shorts</a:t>
            </a:r>
            <a:r>
              <a:rPr lang="en-US" altLang="zh-CN" sz="2000" dirty="0" smtClean="0">
                <a:latin typeface="Arial" panose="020B0604020202020204" pitchFamily="34" charset="0"/>
                <a:cs typeface="Arial" panose="020B0604020202020204" pitchFamily="34" charset="0"/>
              </a:rPr>
              <a:t>/</a:t>
            </a:r>
          </a:p>
          <a:p>
            <a:r>
              <a:rPr lang="en-US" altLang="zh-CN" sz="2000" dirty="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  underpants/</a:t>
            </a:r>
          </a:p>
          <a:p>
            <a:r>
              <a:rPr lang="en-US" altLang="zh-CN" sz="2000" dirty="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briefs</a:t>
            </a:r>
          </a:p>
          <a:p>
            <a:r>
              <a:rPr lang="en-US" altLang="zh-CN" sz="2000" dirty="0">
                <a:latin typeface="Arial" panose="020B0604020202020204" pitchFamily="34" charset="0"/>
                <a:cs typeface="Arial" panose="020B0604020202020204" pitchFamily="34" charset="0"/>
              </a:rPr>
              <a:t>9 boxer shorts</a:t>
            </a:r>
            <a:r>
              <a:rPr lang="en-US" altLang="zh-CN" sz="2000" dirty="0" smtClean="0">
                <a:latin typeface="Arial" panose="020B0604020202020204" pitchFamily="34" charset="0"/>
                <a:cs typeface="Arial" panose="020B0604020202020204" pitchFamily="34" charset="0"/>
              </a:rPr>
              <a:t>/</a:t>
            </a:r>
          </a:p>
          <a:p>
            <a:r>
              <a:rPr lang="en-US" altLang="zh-CN" sz="2000" dirty="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  boxers</a:t>
            </a:r>
            <a:endParaRPr lang="en-US" altLang="zh-CN" sz="2000" dirty="0">
              <a:latin typeface="Arial" panose="020B0604020202020204" pitchFamily="34" charset="0"/>
              <a:cs typeface="Arial" panose="020B0604020202020204" pitchFamily="34" charset="0"/>
            </a:endParaRPr>
          </a:p>
        </p:txBody>
      </p:sp>
      <p:sp>
        <p:nvSpPr>
          <p:cNvPr id="6" name="矩形 5"/>
          <p:cNvSpPr/>
          <p:nvPr/>
        </p:nvSpPr>
        <p:spPr>
          <a:xfrm>
            <a:off x="9707552" y="1569135"/>
            <a:ext cx="6096000" cy="5016758"/>
          </a:xfrm>
          <a:prstGeom prst="rect">
            <a:avLst/>
          </a:prstGeom>
        </p:spPr>
        <p:txBody>
          <a:bodyPr>
            <a:spAutoFit/>
          </a:bodyPr>
          <a:lstStyle/>
          <a:p>
            <a:r>
              <a:rPr lang="en-US" altLang="zh-CN" sz="2000" dirty="0">
                <a:latin typeface="Arial" panose="020B0604020202020204" pitchFamily="34" charset="0"/>
                <a:cs typeface="Arial" panose="020B0604020202020204" pitchFamily="34" charset="0"/>
              </a:rPr>
              <a:t>10 athletic supporter/</a:t>
            </a:r>
          </a:p>
          <a:p>
            <a:r>
              <a:rPr lang="en-US" altLang="zh-CN" sz="2000" dirty="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jockstrap</a:t>
            </a:r>
          </a:p>
          <a:p>
            <a:r>
              <a:rPr lang="en-US" altLang="zh-CN" sz="2000" dirty="0" smtClean="0">
                <a:latin typeface="Arial" panose="020B0604020202020204" pitchFamily="34" charset="0"/>
                <a:cs typeface="Arial" panose="020B0604020202020204" pitchFamily="34" charset="0"/>
              </a:rPr>
              <a:t>11 </a:t>
            </a:r>
            <a:r>
              <a:rPr lang="en-US" altLang="zh-CN" sz="2000" dirty="0">
                <a:latin typeface="Arial" panose="020B0604020202020204" pitchFamily="34" charset="0"/>
                <a:cs typeface="Arial" panose="020B0604020202020204" pitchFamily="34" charset="0"/>
              </a:rPr>
              <a:t>long underwear</a:t>
            </a:r>
            <a:r>
              <a:rPr lang="en-US" altLang="zh-CN" sz="2000" dirty="0" smtClean="0">
                <a:latin typeface="Arial" panose="020B0604020202020204" pitchFamily="34" charset="0"/>
                <a:cs typeface="Arial" panose="020B0604020202020204" pitchFamily="34" charset="0"/>
              </a:rPr>
              <a:t>/</a:t>
            </a:r>
          </a:p>
          <a:p>
            <a:r>
              <a:rPr lang="en-US" altLang="zh-CN" sz="2000" dirty="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    long </a:t>
            </a:r>
            <a:r>
              <a:rPr lang="en-US" altLang="zh-CN" sz="2000" dirty="0">
                <a:latin typeface="Arial" panose="020B0604020202020204" pitchFamily="34" charset="0"/>
                <a:cs typeface="Arial" panose="020B0604020202020204" pitchFamily="34" charset="0"/>
              </a:rPr>
              <a:t>Johns</a:t>
            </a:r>
          </a:p>
          <a:p>
            <a:r>
              <a:rPr lang="en-US" altLang="zh-CN" sz="2000" dirty="0">
                <a:latin typeface="Arial" panose="020B0604020202020204" pitchFamily="34" charset="0"/>
                <a:cs typeface="Arial" panose="020B0604020202020204" pitchFamily="34" charset="0"/>
              </a:rPr>
              <a:t>12 socks</a:t>
            </a:r>
          </a:p>
          <a:p>
            <a:r>
              <a:rPr lang="en-US" altLang="zh-CN" sz="2000" dirty="0">
                <a:latin typeface="Arial" panose="020B0604020202020204" pitchFamily="34" charset="0"/>
                <a:cs typeface="Arial" panose="020B0604020202020204" pitchFamily="34" charset="0"/>
              </a:rPr>
              <a:t>13 (bikini) panties</a:t>
            </a:r>
          </a:p>
          <a:p>
            <a:r>
              <a:rPr lang="en-US" altLang="zh-CN" sz="2000" dirty="0">
                <a:latin typeface="Arial" panose="020B0604020202020204" pitchFamily="34" charset="0"/>
                <a:cs typeface="Arial" panose="020B0604020202020204" pitchFamily="34" charset="0"/>
              </a:rPr>
              <a:t>14 briefs/underpants</a:t>
            </a:r>
          </a:p>
          <a:p>
            <a:r>
              <a:rPr lang="en-US" altLang="zh-CN" sz="2000" dirty="0">
                <a:latin typeface="Arial" panose="020B0604020202020204" pitchFamily="34" charset="0"/>
                <a:cs typeface="Arial" panose="020B0604020202020204" pitchFamily="34" charset="0"/>
              </a:rPr>
              <a:t>15 bra</a:t>
            </a:r>
          </a:p>
          <a:p>
            <a:r>
              <a:rPr lang="en-US" altLang="zh-CN" sz="2000" dirty="0">
                <a:latin typeface="Arial" panose="020B0604020202020204" pitchFamily="34" charset="0"/>
                <a:cs typeface="Arial" panose="020B0604020202020204" pitchFamily="34" charset="0"/>
              </a:rPr>
              <a:t>16 camisole</a:t>
            </a:r>
          </a:p>
          <a:p>
            <a:r>
              <a:rPr lang="en-US" altLang="zh-CN" sz="2000" dirty="0">
                <a:latin typeface="Arial" panose="020B0604020202020204" pitchFamily="34" charset="0"/>
                <a:cs typeface="Arial" panose="020B0604020202020204" pitchFamily="34" charset="0"/>
              </a:rPr>
              <a:t>17 half slip</a:t>
            </a:r>
          </a:p>
          <a:p>
            <a:r>
              <a:rPr lang="en-US" altLang="zh-CN" sz="2000" dirty="0">
                <a:latin typeface="Arial" panose="020B0604020202020204" pitchFamily="34" charset="0"/>
                <a:cs typeface="Arial" panose="020B0604020202020204" pitchFamily="34" charset="0"/>
              </a:rPr>
              <a:t>18 (full) slip</a:t>
            </a:r>
          </a:p>
          <a:p>
            <a:r>
              <a:rPr lang="en-US" altLang="zh-CN" sz="2000" dirty="0">
                <a:latin typeface="Arial" panose="020B0604020202020204" pitchFamily="34" charset="0"/>
                <a:cs typeface="Arial" panose="020B0604020202020204" pitchFamily="34" charset="0"/>
              </a:rPr>
              <a:t>19 stockings</a:t>
            </a:r>
          </a:p>
          <a:p>
            <a:r>
              <a:rPr lang="en-US" altLang="zh-CN" sz="2000" dirty="0">
                <a:latin typeface="Arial" panose="020B0604020202020204" pitchFamily="34" charset="0"/>
                <a:cs typeface="Arial" panose="020B0604020202020204" pitchFamily="34" charset="0"/>
              </a:rPr>
              <a:t>20 pantyhose</a:t>
            </a:r>
          </a:p>
          <a:p>
            <a:r>
              <a:rPr lang="en-US" altLang="zh-CN" sz="2000" dirty="0">
                <a:latin typeface="Arial" panose="020B0604020202020204" pitchFamily="34" charset="0"/>
                <a:cs typeface="Arial" panose="020B0604020202020204" pitchFamily="34" charset="0"/>
              </a:rPr>
              <a:t>21 tights</a:t>
            </a:r>
          </a:p>
          <a:p>
            <a:r>
              <a:rPr lang="en-US" altLang="zh-CN" sz="2000" dirty="0">
                <a:latin typeface="Arial" panose="020B0604020202020204" pitchFamily="34" charset="0"/>
                <a:cs typeface="Arial" panose="020B0604020202020204" pitchFamily="34" charset="0"/>
              </a:rPr>
              <a:t>22 knee-highs</a:t>
            </a:r>
          </a:p>
          <a:p>
            <a:r>
              <a:rPr lang="en-US" altLang="zh-CN" sz="2000" dirty="0">
                <a:latin typeface="Arial" panose="020B0604020202020204" pitchFamily="34" charset="0"/>
                <a:cs typeface="Arial" panose="020B0604020202020204" pitchFamily="34" charset="0"/>
              </a:rPr>
              <a:t>23 knee socks</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93652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9836918" y="3713389"/>
            <a:ext cx="2518496" cy="2834543"/>
          </a:xfrm>
          <a:prstGeom prst="rect">
            <a:avLst/>
          </a:prstGeom>
        </p:spPr>
      </p:pic>
      <p:pic>
        <p:nvPicPr>
          <p:cNvPr id="7" name="图片 6"/>
          <p:cNvPicPr>
            <a:picLocks noChangeAspect="1"/>
          </p:cNvPicPr>
          <p:nvPr/>
        </p:nvPicPr>
        <p:blipFill>
          <a:blip r:embed="rId3"/>
          <a:stretch>
            <a:fillRect/>
          </a:stretch>
        </p:blipFill>
        <p:spPr>
          <a:xfrm>
            <a:off x="254139" y="1017814"/>
            <a:ext cx="2167932" cy="2695575"/>
          </a:xfrm>
          <a:prstGeom prst="rect">
            <a:avLst/>
          </a:prstGeom>
        </p:spPr>
      </p:pic>
      <p:pic>
        <p:nvPicPr>
          <p:cNvPr id="8" name="图片 7"/>
          <p:cNvPicPr>
            <a:picLocks noChangeAspect="1"/>
          </p:cNvPicPr>
          <p:nvPr/>
        </p:nvPicPr>
        <p:blipFill>
          <a:blip r:embed="rId4"/>
          <a:stretch>
            <a:fillRect/>
          </a:stretch>
        </p:blipFill>
        <p:spPr>
          <a:xfrm>
            <a:off x="187464" y="3612522"/>
            <a:ext cx="2124075" cy="2577263"/>
          </a:xfrm>
          <a:prstGeom prst="rect">
            <a:avLst/>
          </a:prstGeom>
        </p:spPr>
      </p:pic>
      <p:pic>
        <p:nvPicPr>
          <p:cNvPr id="9" name="图片 8"/>
          <p:cNvPicPr>
            <a:picLocks noChangeAspect="1"/>
          </p:cNvPicPr>
          <p:nvPr/>
        </p:nvPicPr>
        <p:blipFill>
          <a:blip r:embed="rId5"/>
          <a:stretch>
            <a:fillRect/>
          </a:stretch>
        </p:blipFill>
        <p:spPr>
          <a:xfrm>
            <a:off x="9817658" y="1088153"/>
            <a:ext cx="2475244" cy="2695575"/>
          </a:xfrm>
          <a:prstGeom prst="rect">
            <a:avLst/>
          </a:prstGeom>
        </p:spPr>
      </p:pic>
      <p:pic>
        <p:nvPicPr>
          <p:cNvPr id="6" name="内容占位符 5"/>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160396" y="130630"/>
            <a:ext cx="7767793" cy="6727370"/>
          </a:xfrm>
        </p:spPr>
      </p:pic>
    </p:spTree>
    <p:extLst>
      <p:ext uri="{BB962C8B-B14F-4D97-AF65-F5344CB8AC3E}">
        <p14:creationId xmlns:p14="http://schemas.microsoft.com/office/powerpoint/2010/main" val="209422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dirty="0"/>
              <a:t>JEWELRY AND ACCESSORIES</a:t>
            </a:r>
            <a:br>
              <a:rPr lang="en-US" altLang="zh-CN" b="1" dirty="0"/>
            </a:br>
            <a:endParaRPr lang="zh-CN" altLang="en-US" b="1"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66530" y="1198494"/>
            <a:ext cx="11002618" cy="5295900"/>
          </a:xfrm>
          <a:prstGeom prst="rect">
            <a:avLst/>
          </a:prstGeom>
        </p:spPr>
      </p:pic>
    </p:spTree>
    <p:extLst>
      <p:ext uri="{BB962C8B-B14F-4D97-AF65-F5344CB8AC3E}">
        <p14:creationId xmlns:p14="http://schemas.microsoft.com/office/powerpoint/2010/main" val="28497583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dirty="0"/>
              <a:t>JEWELRY AND ACCESSORIES</a:t>
            </a:r>
            <a:br>
              <a:rPr lang="en-US" altLang="zh-CN" b="1" dirty="0"/>
            </a:br>
            <a:endParaRPr lang="zh-CN" altLang="en-US" b="1" dirty="0"/>
          </a:p>
        </p:txBody>
      </p:sp>
      <p:pic>
        <p:nvPicPr>
          <p:cNvPr id="4" name="图片 3"/>
          <p:cNvPicPr>
            <a:picLocks noChangeAspect="1"/>
          </p:cNvPicPr>
          <p:nvPr/>
        </p:nvPicPr>
        <p:blipFill>
          <a:blip r:embed="rId2"/>
          <a:stretch>
            <a:fillRect/>
          </a:stretch>
        </p:blipFill>
        <p:spPr>
          <a:xfrm>
            <a:off x="2034283" y="1219725"/>
            <a:ext cx="7582328" cy="5487719"/>
          </a:xfrm>
          <a:prstGeom prst="rect">
            <a:avLst/>
          </a:prstGeom>
        </p:spPr>
      </p:pic>
      <p:sp>
        <p:nvSpPr>
          <p:cNvPr id="5" name="矩形 4"/>
          <p:cNvSpPr/>
          <p:nvPr/>
        </p:nvSpPr>
        <p:spPr>
          <a:xfrm>
            <a:off x="0" y="1455205"/>
            <a:ext cx="6096000" cy="5016758"/>
          </a:xfrm>
          <a:prstGeom prst="rect">
            <a:avLst/>
          </a:prstGeom>
        </p:spPr>
        <p:txBody>
          <a:bodyPr>
            <a:spAutoFit/>
          </a:bodyPr>
          <a:lstStyle/>
          <a:p>
            <a:r>
              <a:rPr lang="en-US" altLang="zh-CN" sz="2000" dirty="0"/>
              <a:t>1 ring</a:t>
            </a:r>
          </a:p>
          <a:p>
            <a:r>
              <a:rPr lang="en-US" altLang="zh-CN" sz="2000" dirty="0"/>
              <a:t>2 engagement ring</a:t>
            </a:r>
          </a:p>
          <a:p>
            <a:r>
              <a:rPr lang="en-US" altLang="zh-CN" sz="2000" dirty="0"/>
              <a:t>3 wedding ring</a:t>
            </a:r>
            <a:r>
              <a:rPr lang="en-US" altLang="zh-CN" sz="2000" dirty="0" smtClean="0"/>
              <a:t>/</a:t>
            </a:r>
          </a:p>
          <a:p>
            <a:r>
              <a:rPr lang="en-US" altLang="zh-CN" sz="2000" dirty="0"/>
              <a:t> </a:t>
            </a:r>
            <a:r>
              <a:rPr lang="en-US" altLang="zh-CN" sz="2000" dirty="0" smtClean="0"/>
              <a:t>   wedding </a:t>
            </a:r>
            <a:r>
              <a:rPr lang="en-US" altLang="zh-CN" sz="2000" dirty="0"/>
              <a:t>band</a:t>
            </a:r>
          </a:p>
          <a:p>
            <a:r>
              <a:rPr lang="en-US" altLang="zh-CN" sz="2000" dirty="0"/>
              <a:t>4 earrings</a:t>
            </a:r>
          </a:p>
          <a:p>
            <a:r>
              <a:rPr lang="en-US" altLang="zh-CN" sz="2000" dirty="0"/>
              <a:t>5 necklace</a:t>
            </a:r>
          </a:p>
          <a:p>
            <a:r>
              <a:rPr lang="en-US" altLang="zh-CN" sz="2000" dirty="0"/>
              <a:t>6 pearl necklace</a:t>
            </a:r>
            <a:r>
              <a:rPr lang="en-US" altLang="zh-CN" sz="2000" dirty="0" smtClean="0"/>
              <a:t>/</a:t>
            </a:r>
          </a:p>
          <a:p>
            <a:r>
              <a:rPr lang="en-US" altLang="zh-CN" sz="2000" dirty="0"/>
              <a:t> </a:t>
            </a:r>
            <a:r>
              <a:rPr lang="en-US" altLang="zh-CN" sz="2000" dirty="0" smtClean="0"/>
              <a:t>  pearls</a:t>
            </a:r>
            <a:r>
              <a:rPr lang="en-US" altLang="zh-CN" sz="2000" dirty="0"/>
              <a:t>/ </a:t>
            </a:r>
            <a:endParaRPr lang="en-US" altLang="zh-CN" sz="2000" dirty="0" smtClean="0"/>
          </a:p>
          <a:p>
            <a:r>
              <a:rPr lang="en-US" altLang="zh-CN" sz="2000" dirty="0"/>
              <a:t> </a:t>
            </a:r>
            <a:r>
              <a:rPr lang="en-US" altLang="zh-CN" sz="2000" dirty="0" smtClean="0"/>
              <a:t>  string </a:t>
            </a:r>
            <a:r>
              <a:rPr lang="en-US" altLang="zh-CN" sz="2000" dirty="0"/>
              <a:t>of pearls</a:t>
            </a:r>
          </a:p>
          <a:p>
            <a:r>
              <a:rPr lang="en-US" altLang="zh-CN" sz="2000" dirty="0"/>
              <a:t>7 chain</a:t>
            </a:r>
          </a:p>
          <a:p>
            <a:r>
              <a:rPr lang="en-US" altLang="zh-CN" sz="2000" dirty="0"/>
              <a:t>8 beads</a:t>
            </a:r>
          </a:p>
          <a:p>
            <a:r>
              <a:rPr lang="en-US" altLang="zh-CN" sz="2000" dirty="0"/>
              <a:t>9 pin/brooch</a:t>
            </a:r>
          </a:p>
          <a:p>
            <a:r>
              <a:rPr lang="en-US" altLang="zh-CN" sz="2000" dirty="0"/>
              <a:t>10 locket</a:t>
            </a:r>
          </a:p>
          <a:p>
            <a:r>
              <a:rPr lang="en-US" altLang="zh-CN" sz="2000" dirty="0"/>
              <a:t>11 bracelet</a:t>
            </a:r>
          </a:p>
          <a:p>
            <a:r>
              <a:rPr lang="en-US" altLang="zh-CN" sz="2000" dirty="0"/>
              <a:t>12 barrette</a:t>
            </a:r>
          </a:p>
          <a:p>
            <a:r>
              <a:rPr lang="en-US" altLang="zh-CN" sz="2000" dirty="0"/>
              <a:t>13 </a:t>
            </a:r>
            <a:r>
              <a:rPr lang="en-US" altLang="zh-CN" sz="2000" dirty="0" smtClean="0"/>
              <a:t>cufflinks</a:t>
            </a:r>
            <a:endParaRPr lang="en-US" altLang="zh-CN" sz="2000" dirty="0"/>
          </a:p>
        </p:txBody>
      </p:sp>
      <p:sp>
        <p:nvSpPr>
          <p:cNvPr id="6" name="矩形 5"/>
          <p:cNvSpPr/>
          <p:nvPr/>
        </p:nvSpPr>
        <p:spPr>
          <a:xfrm>
            <a:off x="9541677" y="1382909"/>
            <a:ext cx="5799538" cy="5324535"/>
          </a:xfrm>
          <a:prstGeom prst="rect">
            <a:avLst/>
          </a:prstGeom>
        </p:spPr>
        <p:txBody>
          <a:bodyPr wrap="square">
            <a:spAutoFit/>
          </a:bodyPr>
          <a:lstStyle/>
          <a:p>
            <a:r>
              <a:rPr lang="en-US" altLang="zh-CN" sz="2000" dirty="0"/>
              <a:t>14 suspenders</a:t>
            </a:r>
          </a:p>
          <a:p>
            <a:r>
              <a:rPr lang="en-US" altLang="zh-CN" sz="2000" dirty="0"/>
              <a:t>15 watch </a:t>
            </a:r>
            <a:r>
              <a:rPr lang="en-US" altLang="zh-CN" sz="2000" dirty="0" smtClean="0"/>
              <a:t>/</a:t>
            </a:r>
          </a:p>
          <a:p>
            <a:r>
              <a:rPr lang="en-US" altLang="zh-CN" sz="2000" dirty="0"/>
              <a:t> </a:t>
            </a:r>
            <a:r>
              <a:rPr lang="en-US" altLang="zh-CN" sz="2000" dirty="0" smtClean="0"/>
              <a:t>     wrist </a:t>
            </a:r>
            <a:r>
              <a:rPr lang="en-US" altLang="zh-CN" sz="2000" dirty="0"/>
              <a:t>watch</a:t>
            </a:r>
          </a:p>
          <a:p>
            <a:r>
              <a:rPr lang="en-US" altLang="zh-CN" sz="2000" dirty="0"/>
              <a:t>16 handkerchief</a:t>
            </a:r>
          </a:p>
          <a:p>
            <a:r>
              <a:rPr lang="en-US" altLang="zh-CN" sz="2000" dirty="0"/>
              <a:t>17 key ring</a:t>
            </a:r>
            <a:r>
              <a:rPr lang="en-US" altLang="zh-CN" sz="2000" dirty="0" smtClean="0"/>
              <a:t>/</a:t>
            </a:r>
          </a:p>
          <a:p>
            <a:r>
              <a:rPr lang="en-US" altLang="zh-CN" sz="2000" dirty="0"/>
              <a:t> </a:t>
            </a:r>
            <a:r>
              <a:rPr lang="en-US" altLang="zh-CN" sz="2000" dirty="0" smtClean="0"/>
              <a:t>     key </a:t>
            </a:r>
            <a:r>
              <a:rPr lang="en-US" altLang="zh-CN" sz="2000" dirty="0"/>
              <a:t>chain</a:t>
            </a:r>
          </a:p>
          <a:p>
            <a:r>
              <a:rPr lang="en-US" altLang="zh-CN" sz="2000" dirty="0"/>
              <a:t>18 change purse</a:t>
            </a:r>
          </a:p>
          <a:p>
            <a:r>
              <a:rPr lang="en-US" altLang="zh-CN" sz="2000" dirty="0"/>
              <a:t>19 wallet</a:t>
            </a:r>
          </a:p>
          <a:p>
            <a:r>
              <a:rPr lang="en-US" altLang="zh-CN" sz="2000" dirty="0"/>
              <a:t>20 belt</a:t>
            </a:r>
          </a:p>
          <a:p>
            <a:r>
              <a:rPr lang="en-US" altLang="zh-CN" sz="2000" dirty="0"/>
              <a:t>21 purse</a:t>
            </a:r>
            <a:r>
              <a:rPr lang="en-US" altLang="zh-CN" sz="2000" dirty="0" smtClean="0"/>
              <a:t>/</a:t>
            </a:r>
          </a:p>
          <a:p>
            <a:r>
              <a:rPr lang="en-US" altLang="zh-CN" sz="2000" dirty="0"/>
              <a:t> </a:t>
            </a:r>
            <a:r>
              <a:rPr lang="en-US" altLang="zh-CN" sz="2000" dirty="0" smtClean="0"/>
              <a:t>     handbag </a:t>
            </a:r>
            <a:r>
              <a:rPr lang="en-US" altLang="zh-CN" sz="2000" dirty="0"/>
              <a:t>pocketbook</a:t>
            </a:r>
          </a:p>
          <a:p>
            <a:r>
              <a:rPr lang="en-US" altLang="zh-CN" sz="2000" dirty="0"/>
              <a:t>22 shoulder bag</a:t>
            </a:r>
          </a:p>
          <a:p>
            <a:r>
              <a:rPr lang="en-US" altLang="zh-CN" sz="2000" dirty="0"/>
              <a:t>23 tote bag</a:t>
            </a:r>
          </a:p>
          <a:p>
            <a:r>
              <a:rPr lang="en-US" altLang="zh-CN" sz="2000" dirty="0"/>
              <a:t>24 book bag</a:t>
            </a:r>
          </a:p>
          <a:p>
            <a:r>
              <a:rPr lang="en-US" altLang="zh-CN" sz="2000" dirty="0"/>
              <a:t>25 backpack</a:t>
            </a:r>
          </a:p>
          <a:p>
            <a:r>
              <a:rPr lang="en-US" altLang="zh-CN" sz="2000" dirty="0"/>
              <a:t>26 makeup bag</a:t>
            </a:r>
          </a:p>
          <a:p>
            <a:r>
              <a:rPr lang="en-US" altLang="zh-CN" sz="2000" dirty="0"/>
              <a:t>27 briefcase</a:t>
            </a:r>
            <a:endParaRPr lang="zh-CN" altLang="en-US" sz="2000" dirty="0"/>
          </a:p>
        </p:txBody>
      </p:sp>
    </p:spTree>
    <p:extLst>
      <p:ext uri="{BB962C8B-B14F-4D97-AF65-F5344CB8AC3E}">
        <p14:creationId xmlns:p14="http://schemas.microsoft.com/office/powerpoint/2010/main" val="448411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Putting on a Pair of Pants</a:t>
            </a:r>
            <a:br>
              <a:rPr lang="en-US" altLang="zh-CN" b="1" dirty="0"/>
            </a:br>
            <a:endParaRPr lang="zh-CN" altLang="en-US" b="1"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1504121" y="1207823"/>
            <a:ext cx="8686800" cy="4314911"/>
          </a:xfrm>
          <a:prstGeom prst="rect">
            <a:avLst/>
          </a:prstGeom>
        </p:spPr>
      </p:pic>
      <p:sp>
        <p:nvSpPr>
          <p:cNvPr id="5" name="矩形 4"/>
          <p:cNvSpPr/>
          <p:nvPr/>
        </p:nvSpPr>
        <p:spPr>
          <a:xfrm>
            <a:off x="2782956" y="5525040"/>
            <a:ext cx="8229600" cy="1200329"/>
          </a:xfrm>
          <a:prstGeom prst="rect">
            <a:avLst/>
          </a:prstGeom>
          <a:solidFill>
            <a:schemeClr val="bg1"/>
          </a:solidFill>
        </p:spPr>
        <p:txBody>
          <a:bodyPr wrap="square">
            <a:spAutoFit/>
          </a:bodyPr>
          <a:lstStyle/>
          <a:p>
            <a:r>
              <a:rPr lang="en-US" altLang="zh-CN" sz="2400" dirty="0" smtClean="0"/>
              <a:t>Tom </a:t>
            </a:r>
            <a:r>
              <a:rPr lang="en-US" altLang="zh-CN" sz="2400" dirty="0"/>
              <a:t>steps into his pants then he pulls them up.</a:t>
            </a:r>
          </a:p>
          <a:p>
            <a:r>
              <a:rPr lang="en-US" altLang="zh-CN" sz="2400" dirty="0"/>
              <a:t>He fastens the waistband and zips up the fly.</a:t>
            </a:r>
          </a:p>
          <a:p>
            <a:r>
              <a:rPr lang="en-US" altLang="zh-CN" sz="2400" dirty="0"/>
              <a:t>He slips a belt through the belt loops and buckles it.</a:t>
            </a:r>
            <a:endParaRPr lang="zh-CN" altLang="en-US" sz="2400" dirty="0"/>
          </a:p>
        </p:txBody>
      </p:sp>
      <p:sp>
        <p:nvSpPr>
          <p:cNvPr id="6" name="文本框 5"/>
          <p:cNvSpPr txBox="1"/>
          <p:nvPr/>
        </p:nvSpPr>
        <p:spPr>
          <a:xfrm>
            <a:off x="1504121" y="3180611"/>
            <a:ext cx="8961783" cy="467049"/>
          </a:xfrm>
          <a:prstGeom prst="rect">
            <a:avLst/>
          </a:prstGeom>
          <a:solidFill>
            <a:schemeClr val="bg1"/>
          </a:solidFill>
        </p:spPr>
        <p:txBody>
          <a:bodyPr wrap="square" rtlCol="0">
            <a:spAutoFit/>
          </a:bodyPr>
          <a:lstStyle/>
          <a:p>
            <a:endParaRPr lang="zh-CN" altLang="en-US" dirty="0"/>
          </a:p>
        </p:txBody>
      </p:sp>
      <p:sp>
        <p:nvSpPr>
          <p:cNvPr id="7" name="文本框 6"/>
          <p:cNvSpPr txBox="1"/>
          <p:nvPr/>
        </p:nvSpPr>
        <p:spPr>
          <a:xfrm>
            <a:off x="1366629" y="5056838"/>
            <a:ext cx="8961783" cy="467049"/>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409354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a:spLocks noGrp="1"/>
          </p:cNvSpPr>
          <p:nvPr>
            <p:ph idx="1"/>
          </p:nvPr>
        </p:nvSpPr>
        <p:spPr>
          <a:xfrm>
            <a:off x="1195684" y="1420884"/>
            <a:ext cx="8834438" cy="6065837"/>
          </a:xfrm>
        </p:spPr>
        <p:txBody>
          <a:bodyPr/>
          <a:lstStyle/>
          <a:p>
            <a:pPr marL="363538" indent="-363538" algn="just">
              <a:buSzPct val="120000"/>
              <a:buNone/>
            </a:pPr>
            <a:endParaRPr lang="en-US" altLang="zh-CN" dirty="0" smtClean="0"/>
          </a:p>
          <a:p>
            <a:pPr marL="514350" indent="-514350" algn="just">
              <a:lnSpc>
                <a:spcPct val="100000"/>
              </a:lnSpc>
              <a:buSzPct val="100000"/>
              <a:buFont typeface="+mj-lt"/>
              <a:buAutoNum type="arabicPeriod" startAt="2"/>
            </a:pPr>
            <a:r>
              <a:rPr lang="en-US" altLang="zh-CN" dirty="0" smtClean="0"/>
              <a:t>If a piece of clothing is a bit big and loose on the body, which word would we use in English to describe it? </a:t>
            </a:r>
          </a:p>
          <a:p>
            <a:pPr marL="363538" indent="-363538">
              <a:lnSpc>
                <a:spcPct val="100000"/>
              </a:lnSpc>
              <a:buSzPct val="120000"/>
              <a:buNone/>
            </a:pPr>
            <a:r>
              <a:rPr lang="en-US" altLang="zh-CN" dirty="0" smtClean="0"/>
              <a:t>       A) </a:t>
            </a:r>
            <a:r>
              <a:rPr lang="en-US" altLang="zh-CN" dirty="0" err="1" smtClean="0"/>
              <a:t>loosy</a:t>
            </a:r>
            <a:r>
              <a:rPr lang="en-US" altLang="zh-CN" dirty="0" smtClean="0"/>
              <a:t>	</a:t>
            </a:r>
          </a:p>
          <a:p>
            <a:pPr marL="363538" indent="-363538">
              <a:lnSpc>
                <a:spcPct val="100000"/>
              </a:lnSpc>
              <a:buSzPct val="120000"/>
              <a:buNone/>
            </a:pPr>
            <a:r>
              <a:rPr lang="en-US" altLang="zh-CN" dirty="0" smtClean="0"/>
              <a:t>       B) baggy	</a:t>
            </a:r>
          </a:p>
          <a:p>
            <a:pPr marL="363538" indent="-363538">
              <a:lnSpc>
                <a:spcPct val="100000"/>
              </a:lnSpc>
              <a:buSzPct val="120000"/>
              <a:buNone/>
            </a:pPr>
            <a:r>
              <a:rPr lang="en-US" altLang="zh-CN" dirty="0" smtClean="0"/>
              <a:t>       C) tight	</a:t>
            </a:r>
          </a:p>
          <a:p>
            <a:pPr marL="363538" indent="-363538">
              <a:lnSpc>
                <a:spcPct val="100000"/>
              </a:lnSpc>
              <a:buSzPct val="120000"/>
              <a:buNone/>
            </a:pPr>
            <a:r>
              <a:rPr lang="en-US" altLang="zh-CN" dirty="0" smtClean="0"/>
              <a:t>       D) shaggy</a:t>
            </a:r>
          </a:p>
          <a:p>
            <a:pPr marL="828675" lvl="1">
              <a:lnSpc>
                <a:spcPct val="100000"/>
              </a:lnSpc>
              <a:buSzPct val="50000"/>
              <a:buNone/>
            </a:pPr>
            <a:r>
              <a:rPr lang="en-US" altLang="zh-CN" dirty="0" smtClean="0">
                <a:solidFill>
                  <a:srgbClr val="FF0000"/>
                </a:solidFill>
              </a:rPr>
              <a:t> </a:t>
            </a:r>
            <a:endParaRPr lang="zh-CN" altLang="en-US" dirty="0" smtClean="0">
              <a:solidFill>
                <a:srgbClr val="FF0000"/>
              </a:solidFill>
            </a:endParaRPr>
          </a:p>
          <a:p>
            <a:pPr lvl="2" eaLnBrk="1" hangingPunct="1">
              <a:buFont typeface="Arial" panose="020B0604020202020204" pitchFamily="34" charset="0"/>
              <a:buChar char="•"/>
              <a:defRPr/>
            </a:pPr>
            <a:endParaRPr lang="zh-CN" altLang="en-US" dirty="0"/>
          </a:p>
        </p:txBody>
      </p:sp>
      <p:sp>
        <p:nvSpPr>
          <p:cNvPr id="5126" name="文本框 4"/>
          <p:cNvSpPr txBox="1">
            <a:spLocks noChangeArrowheads="1"/>
          </p:cNvSpPr>
          <p:nvPr/>
        </p:nvSpPr>
        <p:spPr bwMode="auto">
          <a:xfrm>
            <a:off x="1708150" y="74614"/>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0" name="图片 9"/>
          <p:cNvPicPr>
            <a:picLocks noChangeAspect="1"/>
          </p:cNvPicPr>
          <p:nvPr/>
        </p:nvPicPr>
        <p:blipFill>
          <a:blip r:embed="rId3"/>
          <a:stretch>
            <a:fillRect/>
          </a:stretch>
        </p:blipFill>
        <p:spPr>
          <a:xfrm>
            <a:off x="2307264" y="0"/>
            <a:ext cx="9884735" cy="1577591"/>
          </a:xfrm>
          <a:prstGeom prst="rect">
            <a:avLst/>
          </a:prstGeom>
        </p:spPr>
      </p:pic>
      <p:sp>
        <p:nvSpPr>
          <p:cNvPr id="11"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4"/>
          <a:stretch>
            <a:fillRect/>
          </a:stretch>
        </p:blipFill>
        <p:spPr>
          <a:xfrm>
            <a:off x="5929461" y="3300098"/>
            <a:ext cx="4762500" cy="3171825"/>
          </a:xfrm>
          <a:prstGeom prst="rect">
            <a:avLst/>
          </a:prstGeom>
        </p:spPr>
      </p:pic>
    </p:spTree>
    <p:extLst>
      <p:ext uri="{BB962C8B-B14F-4D97-AF65-F5344CB8AC3E}">
        <p14:creationId xmlns:p14="http://schemas.microsoft.com/office/powerpoint/2010/main" val="109567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nodeType="clickEffect">
                                  <p:stCondLst>
                                    <p:cond delay="0"/>
                                  </p:stCondLst>
                                  <p:childTnLst>
                                    <p:animClr clrSpc="rgb" dir="cw">
                                      <p:cBhvr override="childStyle">
                                        <p:cTn id="11" dur="1000" fill="hold"/>
                                        <p:tgtEl>
                                          <p:spTgt spid="16">
                                            <p:txEl>
                                              <p:pRg st="3" end="3"/>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b="1" dirty="0"/>
              <a:t>Putting on a Shirt</a:t>
            </a:r>
            <a:br>
              <a:rPr lang="en-US" altLang="zh-CN" b="1" dirty="0"/>
            </a:br>
            <a:endParaRPr lang="zh-CN" altLang="en-US" b="1"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63487" y="1423746"/>
            <a:ext cx="6639339" cy="5155096"/>
          </a:xfrm>
          <a:prstGeom prst="rect">
            <a:avLst/>
          </a:prstGeom>
        </p:spPr>
      </p:pic>
      <p:sp>
        <p:nvSpPr>
          <p:cNvPr id="5" name="矩形 4"/>
          <p:cNvSpPr/>
          <p:nvPr/>
        </p:nvSpPr>
        <p:spPr>
          <a:xfrm>
            <a:off x="7788965" y="2712809"/>
            <a:ext cx="6096000" cy="1938992"/>
          </a:xfrm>
          <a:prstGeom prst="rect">
            <a:avLst/>
          </a:prstGeom>
        </p:spPr>
        <p:txBody>
          <a:bodyPr>
            <a:spAutoFit/>
          </a:bodyPr>
          <a:lstStyle/>
          <a:p>
            <a:r>
              <a:rPr lang="en-US" altLang="zh-CN" sz="2400" dirty="0"/>
              <a:t>Putting on a Shirt</a:t>
            </a:r>
          </a:p>
          <a:p>
            <a:r>
              <a:rPr lang="en-US" altLang="zh-CN" sz="2400" dirty="0"/>
              <a:t>Tom slips an arm into each sleeve.</a:t>
            </a:r>
          </a:p>
          <a:p>
            <a:r>
              <a:rPr lang="en-US" altLang="zh-CN" sz="2400" dirty="0"/>
              <a:t>He buttons the shirt and the cuffs.</a:t>
            </a:r>
          </a:p>
          <a:p>
            <a:r>
              <a:rPr lang="en-US" altLang="zh-CN" sz="2400" dirty="0"/>
              <a:t>He straightens his collar.</a:t>
            </a:r>
          </a:p>
          <a:p>
            <a:r>
              <a:rPr lang="en-US" altLang="zh-CN" sz="2400" dirty="0"/>
              <a:t>He tucks his shirt into his pants.</a:t>
            </a:r>
            <a:endParaRPr lang="zh-CN" altLang="en-US" sz="2400" dirty="0"/>
          </a:p>
        </p:txBody>
      </p:sp>
      <p:sp>
        <p:nvSpPr>
          <p:cNvPr id="6" name="文本框 5"/>
          <p:cNvSpPr txBox="1"/>
          <p:nvPr/>
        </p:nvSpPr>
        <p:spPr>
          <a:xfrm>
            <a:off x="1063487" y="2961950"/>
            <a:ext cx="6198705" cy="467049"/>
          </a:xfrm>
          <a:prstGeom prst="rect">
            <a:avLst/>
          </a:prstGeom>
          <a:solidFill>
            <a:schemeClr val="bg1"/>
          </a:solidFill>
        </p:spPr>
        <p:txBody>
          <a:bodyPr wrap="square" rtlCol="0">
            <a:spAutoFit/>
          </a:bodyPr>
          <a:lstStyle/>
          <a:p>
            <a:endParaRPr lang="zh-CN" altLang="en-US" dirty="0"/>
          </a:p>
        </p:txBody>
      </p:sp>
      <p:sp>
        <p:nvSpPr>
          <p:cNvPr id="7" name="文本框 6"/>
          <p:cNvSpPr txBox="1"/>
          <p:nvPr/>
        </p:nvSpPr>
        <p:spPr>
          <a:xfrm>
            <a:off x="1063487" y="4774030"/>
            <a:ext cx="6639339" cy="467049"/>
          </a:xfrm>
          <a:prstGeom prst="rect">
            <a:avLst/>
          </a:prstGeom>
          <a:solidFill>
            <a:schemeClr val="bg1"/>
          </a:solidFill>
        </p:spPr>
        <p:txBody>
          <a:bodyPr wrap="square" rtlCol="0">
            <a:spAutoFit/>
          </a:bodyPr>
          <a:lstStyle/>
          <a:p>
            <a:endParaRPr lang="zh-CN" altLang="en-US" dirty="0"/>
          </a:p>
        </p:txBody>
      </p:sp>
      <p:sp>
        <p:nvSpPr>
          <p:cNvPr id="8" name="文本框 7"/>
          <p:cNvSpPr txBox="1"/>
          <p:nvPr/>
        </p:nvSpPr>
        <p:spPr>
          <a:xfrm>
            <a:off x="1186069" y="6411380"/>
            <a:ext cx="8961783" cy="467049"/>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4232270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8"/>
                                        </p:tgtEl>
                                        <p:attrNameLst>
                                          <p:attrName>ppt_x</p:attrName>
                                        </p:attrNameLst>
                                      </p:cBhvr>
                                      <p:tavLst>
                                        <p:tav tm="0">
                                          <p:val>
                                            <p:strVal val="ppt_x"/>
                                          </p:val>
                                        </p:tav>
                                        <p:tav tm="100000">
                                          <p:val>
                                            <p:strVal val="ppt_x"/>
                                          </p:val>
                                        </p:tav>
                                      </p:tavLst>
                                    </p:anim>
                                    <p:anim calcmode="lin" valueType="num">
                                      <p:cBhvr additive="base">
                                        <p:cTn id="19" dur="500"/>
                                        <p:tgtEl>
                                          <p:spTgt spid="8"/>
                                        </p:tgtEl>
                                        <p:attrNameLst>
                                          <p:attrName>ppt_y</p:attrName>
                                        </p:attrNameLst>
                                      </p:cBhvr>
                                      <p:tavLst>
                                        <p:tav tm="0">
                                          <p:val>
                                            <p:strVal val="ppt_y"/>
                                          </p:val>
                                        </p:tav>
                                        <p:tav tm="100000">
                                          <p:val>
                                            <p:strVal val="1+ppt_h/2"/>
                                          </p:val>
                                        </p:tav>
                                      </p:tavLst>
                                    </p:anim>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6713" y="159027"/>
            <a:ext cx="11121887" cy="4591878"/>
          </a:xfrm>
          <a:prstGeom prst="rect">
            <a:avLst/>
          </a:prstGeom>
        </p:spPr>
      </p:pic>
      <p:sp>
        <p:nvSpPr>
          <p:cNvPr id="5" name="矩形 4"/>
          <p:cNvSpPr/>
          <p:nvPr/>
        </p:nvSpPr>
        <p:spPr>
          <a:xfrm>
            <a:off x="2670312" y="4549676"/>
            <a:ext cx="8143462" cy="2308324"/>
          </a:xfrm>
          <a:prstGeom prst="rect">
            <a:avLst/>
          </a:prstGeom>
        </p:spPr>
        <p:txBody>
          <a:bodyPr wrap="square">
            <a:spAutoFit/>
          </a:bodyPr>
          <a:lstStyle/>
          <a:p>
            <a:r>
              <a:rPr lang="en-US" altLang="zh-CN" sz="2400" dirty="0">
                <a:solidFill>
                  <a:srgbClr val="3A3A3A"/>
                </a:solidFill>
                <a:latin typeface="Cambria Math" panose="02040503050406030204" pitchFamily="18" charset="0"/>
                <a:ea typeface="Cambria Math" panose="02040503050406030204" pitchFamily="18" charset="0"/>
              </a:rPr>
              <a:t>You snap things together.</a:t>
            </a:r>
            <a:r>
              <a:rPr lang="en-US" altLang="zh-CN" sz="2400" dirty="0">
                <a:latin typeface="Cambria Math" panose="02040503050406030204" pitchFamily="18" charset="0"/>
                <a:ea typeface="Cambria Math" panose="02040503050406030204" pitchFamily="18" charset="0"/>
              </a:rPr>
              <a:t/>
            </a:r>
            <a:br>
              <a:rPr lang="en-US" altLang="zh-CN" sz="2400" dirty="0">
                <a:latin typeface="Cambria Math" panose="02040503050406030204" pitchFamily="18" charset="0"/>
                <a:ea typeface="Cambria Math" panose="02040503050406030204" pitchFamily="18" charset="0"/>
              </a:rPr>
            </a:br>
            <a:r>
              <a:rPr lang="en-US" altLang="zh-CN" sz="2400" dirty="0">
                <a:solidFill>
                  <a:srgbClr val="3A3A3A"/>
                </a:solidFill>
                <a:latin typeface="Cambria Math" panose="02040503050406030204" pitchFamily="18" charset="0"/>
                <a:ea typeface="Cambria Math" panose="02040503050406030204" pitchFamily="18" charset="0"/>
              </a:rPr>
              <a:t>You zip something up.</a:t>
            </a:r>
            <a:r>
              <a:rPr lang="en-US" altLang="zh-CN" sz="2400" dirty="0">
                <a:latin typeface="Cambria Math" panose="02040503050406030204" pitchFamily="18" charset="0"/>
                <a:ea typeface="Cambria Math" panose="02040503050406030204" pitchFamily="18" charset="0"/>
              </a:rPr>
              <a:t/>
            </a:r>
            <a:br>
              <a:rPr lang="en-US" altLang="zh-CN" sz="2400" dirty="0">
                <a:latin typeface="Cambria Math" panose="02040503050406030204" pitchFamily="18" charset="0"/>
                <a:ea typeface="Cambria Math" panose="02040503050406030204" pitchFamily="18" charset="0"/>
              </a:rPr>
            </a:br>
            <a:r>
              <a:rPr lang="en-US" altLang="zh-CN" sz="2400" dirty="0">
                <a:solidFill>
                  <a:srgbClr val="3A3A3A"/>
                </a:solidFill>
                <a:latin typeface="Cambria Math" panose="02040503050406030204" pitchFamily="18" charset="0"/>
                <a:ea typeface="Cambria Math" panose="02040503050406030204" pitchFamily="18" charset="0"/>
              </a:rPr>
              <a:t>You button something.</a:t>
            </a:r>
            <a:r>
              <a:rPr lang="en-US" altLang="zh-CN" sz="2400" dirty="0">
                <a:latin typeface="Cambria Math" panose="02040503050406030204" pitchFamily="18" charset="0"/>
                <a:ea typeface="Cambria Math" panose="02040503050406030204" pitchFamily="18" charset="0"/>
              </a:rPr>
              <a:t/>
            </a:r>
            <a:br>
              <a:rPr lang="en-US" altLang="zh-CN" sz="2400" dirty="0">
                <a:latin typeface="Cambria Math" panose="02040503050406030204" pitchFamily="18" charset="0"/>
                <a:ea typeface="Cambria Math" panose="02040503050406030204" pitchFamily="18" charset="0"/>
              </a:rPr>
            </a:br>
            <a:r>
              <a:rPr lang="en-US" altLang="zh-CN" sz="2400" dirty="0">
                <a:solidFill>
                  <a:srgbClr val="3A3A3A"/>
                </a:solidFill>
                <a:latin typeface="Cambria Math" panose="02040503050406030204" pitchFamily="18" charset="0"/>
                <a:ea typeface="Cambria Math" panose="02040503050406030204" pitchFamily="18" charset="0"/>
              </a:rPr>
              <a:t>You lace something up and then you tie the laces.</a:t>
            </a:r>
            <a:r>
              <a:rPr lang="en-US" altLang="zh-CN" sz="2400" dirty="0">
                <a:latin typeface="Cambria Math" panose="02040503050406030204" pitchFamily="18" charset="0"/>
                <a:ea typeface="Cambria Math" panose="02040503050406030204" pitchFamily="18" charset="0"/>
              </a:rPr>
              <a:t/>
            </a:r>
            <a:br>
              <a:rPr lang="en-US" altLang="zh-CN" sz="2400" dirty="0">
                <a:latin typeface="Cambria Math" panose="02040503050406030204" pitchFamily="18" charset="0"/>
                <a:ea typeface="Cambria Math" panose="02040503050406030204" pitchFamily="18" charset="0"/>
              </a:rPr>
            </a:br>
            <a:r>
              <a:rPr lang="en-US" altLang="zh-CN" sz="2400" dirty="0">
                <a:solidFill>
                  <a:srgbClr val="3A3A3A"/>
                </a:solidFill>
                <a:latin typeface="Cambria Math" panose="02040503050406030204" pitchFamily="18" charset="0"/>
                <a:ea typeface="Cambria Math" panose="02040503050406030204" pitchFamily="18" charset="0"/>
              </a:rPr>
              <a:t>You clasp things together / You fasten something.</a:t>
            </a:r>
            <a:r>
              <a:rPr lang="en-US" altLang="zh-CN" sz="2400" dirty="0">
                <a:latin typeface="Cambria Math" panose="02040503050406030204" pitchFamily="18" charset="0"/>
                <a:ea typeface="Cambria Math" panose="02040503050406030204" pitchFamily="18" charset="0"/>
              </a:rPr>
              <a:t/>
            </a:r>
            <a:br>
              <a:rPr lang="en-US" altLang="zh-CN" sz="2400" dirty="0">
                <a:latin typeface="Cambria Math" panose="02040503050406030204" pitchFamily="18" charset="0"/>
                <a:ea typeface="Cambria Math" panose="02040503050406030204" pitchFamily="18" charset="0"/>
              </a:rPr>
            </a:br>
            <a:r>
              <a:rPr lang="en-US" altLang="zh-CN" sz="2400" dirty="0">
                <a:solidFill>
                  <a:srgbClr val="3A3A3A"/>
                </a:solidFill>
                <a:latin typeface="Cambria Math" panose="02040503050406030204" pitchFamily="18" charset="0"/>
                <a:ea typeface="Cambria Math" panose="02040503050406030204" pitchFamily="18" charset="0"/>
              </a:rPr>
              <a:t>You buckle something.</a:t>
            </a:r>
            <a:endParaRPr lang="zh-CN" altLang="en-US" sz="2400" dirty="0">
              <a:latin typeface="Cambria Math" panose="02040503050406030204" pitchFamily="18" charset="0"/>
            </a:endParaRPr>
          </a:p>
        </p:txBody>
      </p:sp>
    </p:spTree>
    <p:extLst>
      <p:ext uri="{BB962C8B-B14F-4D97-AF65-F5344CB8AC3E}">
        <p14:creationId xmlns:p14="http://schemas.microsoft.com/office/powerpoint/2010/main" val="1885979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a:spLocks noGrp="1"/>
          </p:cNvSpPr>
          <p:nvPr>
            <p:ph idx="1"/>
          </p:nvPr>
        </p:nvSpPr>
        <p:spPr>
          <a:xfrm>
            <a:off x="410213" y="1283182"/>
            <a:ext cx="7812947" cy="6065837"/>
          </a:xfrm>
        </p:spPr>
        <p:txBody>
          <a:bodyPr/>
          <a:lstStyle/>
          <a:p>
            <a:pPr marL="363538" indent="-363538" algn="just">
              <a:lnSpc>
                <a:spcPct val="100000"/>
              </a:lnSpc>
              <a:buSzPct val="120000"/>
              <a:buNone/>
            </a:pPr>
            <a:endParaRPr lang="en-US" altLang="zh-CN" dirty="0" smtClean="0"/>
          </a:p>
          <a:p>
            <a:pPr marL="514350" indent="-514350">
              <a:lnSpc>
                <a:spcPct val="100000"/>
              </a:lnSpc>
              <a:buSzPct val="100000"/>
              <a:buFont typeface="+mj-lt"/>
              <a:buAutoNum type="arabicPeriod" startAt="3"/>
            </a:pPr>
            <a:r>
              <a:rPr lang="en-US" altLang="zh-CN" dirty="0" smtClean="0"/>
              <a:t>When British people talk about “high street fashion” – what do they mean? </a:t>
            </a:r>
          </a:p>
          <a:p>
            <a:pPr marL="985838" indent="-985838">
              <a:lnSpc>
                <a:spcPct val="100000"/>
              </a:lnSpc>
              <a:buSzPct val="120000"/>
              <a:buNone/>
            </a:pPr>
            <a:r>
              <a:rPr lang="en-US" altLang="zh-CN" dirty="0" smtClean="0"/>
              <a:t>       A) Clothes that they bought at a shop on a main road </a:t>
            </a:r>
          </a:p>
          <a:p>
            <a:pPr marL="363538" indent="-363538">
              <a:lnSpc>
                <a:spcPct val="100000"/>
              </a:lnSpc>
              <a:buSzPct val="120000"/>
              <a:buNone/>
            </a:pPr>
            <a:r>
              <a:rPr lang="en-US" altLang="zh-CN" dirty="0" smtClean="0"/>
              <a:t>       B) Expensive designer clothes </a:t>
            </a:r>
          </a:p>
          <a:p>
            <a:pPr marL="984250" indent="-984250">
              <a:lnSpc>
                <a:spcPct val="100000"/>
              </a:lnSpc>
              <a:buSzPct val="120000"/>
              <a:buNone/>
            </a:pPr>
            <a:r>
              <a:rPr lang="en-US" altLang="zh-CN" dirty="0" smtClean="0"/>
              <a:t>       C) Clothes bought from one of the many chain fashion shops that you typically see in all towns across Britain </a:t>
            </a:r>
          </a:p>
          <a:p>
            <a:pPr marL="363538" indent="-363538">
              <a:lnSpc>
                <a:spcPct val="100000"/>
              </a:lnSpc>
              <a:buSzPct val="120000"/>
              <a:buNone/>
            </a:pPr>
            <a:r>
              <a:rPr lang="en-US" altLang="zh-CN" dirty="0" smtClean="0"/>
              <a:t>       D) Clothes that you can only wear outside </a:t>
            </a:r>
            <a:r>
              <a:rPr lang="en-US" altLang="zh-CN" dirty="0" smtClean="0">
                <a:solidFill>
                  <a:srgbClr val="FF0000"/>
                </a:solidFill>
              </a:rPr>
              <a:t> </a:t>
            </a:r>
            <a:endParaRPr lang="zh-CN" altLang="en-US" dirty="0" smtClean="0">
              <a:solidFill>
                <a:srgbClr val="FF0000"/>
              </a:solidFill>
            </a:endParaRPr>
          </a:p>
        </p:txBody>
      </p:sp>
      <p:sp>
        <p:nvSpPr>
          <p:cNvPr id="5126" name="文本框 4"/>
          <p:cNvSpPr txBox="1">
            <a:spLocks noChangeArrowheads="1"/>
          </p:cNvSpPr>
          <p:nvPr/>
        </p:nvSpPr>
        <p:spPr bwMode="auto">
          <a:xfrm>
            <a:off x="1708150" y="74614"/>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1" name="图片 10"/>
          <p:cNvPicPr>
            <a:picLocks noChangeAspect="1"/>
          </p:cNvPicPr>
          <p:nvPr/>
        </p:nvPicPr>
        <p:blipFill>
          <a:blip r:embed="rId3"/>
          <a:stretch>
            <a:fillRect/>
          </a:stretch>
        </p:blipFill>
        <p:spPr>
          <a:xfrm>
            <a:off x="2307264" y="0"/>
            <a:ext cx="9884735" cy="1577591"/>
          </a:xfrm>
          <a:prstGeom prst="rect">
            <a:avLst/>
          </a:prstGeom>
        </p:spPr>
      </p:pic>
      <p:sp>
        <p:nvSpPr>
          <p:cNvPr id="12"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4220" y="2057734"/>
            <a:ext cx="3896202" cy="4516734"/>
          </a:xfrm>
          <a:prstGeom prst="rect">
            <a:avLst/>
          </a:prstGeom>
        </p:spPr>
      </p:pic>
      <p:sp>
        <p:nvSpPr>
          <p:cNvPr id="3" name="矩形 2"/>
          <p:cNvSpPr/>
          <p:nvPr/>
        </p:nvSpPr>
        <p:spPr>
          <a:xfrm>
            <a:off x="8529548" y="6451820"/>
            <a:ext cx="2945871" cy="276999"/>
          </a:xfrm>
          <a:prstGeom prst="rect">
            <a:avLst/>
          </a:prstGeom>
        </p:spPr>
        <p:txBody>
          <a:bodyPr wrap="none">
            <a:spAutoFit/>
          </a:bodyPr>
          <a:lstStyle/>
          <a:p>
            <a:r>
              <a:rPr lang="en-US" altLang="zh-CN" sz="1200" b="0" i="0" dirty="0" smtClean="0">
                <a:solidFill>
                  <a:srgbClr val="888888"/>
                </a:solidFill>
                <a:effectLst/>
                <a:latin typeface="arial" panose="020B0604020202020204" pitchFamily="34" charset="0"/>
              </a:rPr>
              <a:t>Left to right: </a:t>
            </a:r>
            <a:r>
              <a:rPr lang="en-US" altLang="zh-CN" sz="1200" b="0" i="0" dirty="0" err="1" smtClean="0">
                <a:solidFill>
                  <a:srgbClr val="888888"/>
                </a:solidFill>
                <a:effectLst/>
                <a:latin typeface="arial" panose="020B0604020202020204" pitchFamily="34" charset="0"/>
              </a:rPr>
              <a:t>Lipsy</a:t>
            </a:r>
            <a:r>
              <a:rPr lang="en-US" altLang="zh-CN" sz="1200" b="0" i="0" dirty="0" smtClean="0">
                <a:solidFill>
                  <a:srgbClr val="888888"/>
                </a:solidFill>
                <a:effectLst/>
                <a:latin typeface="arial" panose="020B0604020202020204" pitchFamily="34" charset="0"/>
              </a:rPr>
              <a:t>, River Island, Topshop</a:t>
            </a:r>
            <a:endParaRPr lang="zh-CN" altLang="en-US" sz="1200" dirty="0"/>
          </a:p>
        </p:txBody>
      </p:sp>
    </p:spTree>
    <p:extLst>
      <p:ext uri="{BB962C8B-B14F-4D97-AF65-F5344CB8AC3E}">
        <p14:creationId xmlns:p14="http://schemas.microsoft.com/office/powerpoint/2010/main" val="180048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6">
                                            <p:txEl>
                                              <p:pRg st="4" end="4"/>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a:spLocks noGrp="1"/>
          </p:cNvSpPr>
          <p:nvPr>
            <p:ph idx="1"/>
          </p:nvPr>
        </p:nvSpPr>
        <p:spPr>
          <a:xfrm>
            <a:off x="473885" y="1342693"/>
            <a:ext cx="8834438" cy="6065837"/>
          </a:xfrm>
        </p:spPr>
        <p:txBody>
          <a:bodyPr/>
          <a:lstStyle/>
          <a:p>
            <a:pPr marL="363538" indent="-363538" algn="just">
              <a:lnSpc>
                <a:spcPct val="100000"/>
              </a:lnSpc>
              <a:buSzPct val="120000"/>
              <a:buNone/>
            </a:pPr>
            <a:endParaRPr lang="en-US" altLang="zh-CN" dirty="0" smtClean="0"/>
          </a:p>
          <a:p>
            <a:pPr marL="514350" indent="-514350" algn="just">
              <a:lnSpc>
                <a:spcPct val="100000"/>
              </a:lnSpc>
              <a:buSzPct val="100000"/>
              <a:buFont typeface="+mj-lt"/>
              <a:buAutoNum type="arabicPeriod" startAt="4"/>
            </a:pPr>
            <a:r>
              <a:rPr lang="en-US" altLang="zh-CN" dirty="0" smtClean="0"/>
              <a:t>Which of the following expressions does NOT mean to be really dressed up in very nice clothes? </a:t>
            </a:r>
          </a:p>
          <a:p>
            <a:pPr marL="363538" indent="-363538">
              <a:lnSpc>
                <a:spcPct val="100000"/>
              </a:lnSpc>
              <a:buSzPct val="120000"/>
              <a:buNone/>
            </a:pPr>
            <a:r>
              <a:rPr lang="en-US" altLang="zh-CN" dirty="0" smtClean="0"/>
              <a:t>       A) Dressed to kill </a:t>
            </a:r>
          </a:p>
          <a:p>
            <a:pPr marL="363538" indent="-363538">
              <a:lnSpc>
                <a:spcPct val="100000"/>
              </a:lnSpc>
              <a:buSzPct val="120000"/>
              <a:buNone/>
            </a:pPr>
            <a:r>
              <a:rPr lang="en-US" altLang="zh-CN" dirty="0" smtClean="0"/>
              <a:t>       B) Dressed to the nines </a:t>
            </a:r>
          </a:p>
          <a:p>
            <a:pPr marL="363538" indent="-363538">
              <a:lnSpc>
                <a:spcPct val="100000"/>
              </a:lnSpc>
              <a:buSzPct val="120000"/>
              <a:buNone/>
            </a:pPr>
            <a:r>
              <a:rPr lang="en-US" altLang="zh-CN" dirty="0" smtClean="0"/>
              <a:t>       C) Dolled up </a:t>
            </a:r>
          </a:p>
          <a:p>
            <a:pPr marL="363538" indent="-363538">
              <a:lnSpc>
                <a:spcPct val="100000"/>
              </a:lnSpc>
              <a:buSzPct val="120000"/>
              <a:buNone/>
            </a:pPr>
            <a:r>
              <a:rPr lang="en-US" altLang="zh-CN" dirty="0" smtClean="0"/>
              <a:t>       D) Dressed down </a:t>
            </a:r>
          </a:p>
        </p:txBody>
      </p:sp>
      <p:sp>
        <p:nvSpPr>
          <p:cNvPr id="5126" name="文本框 4"/>
          <p:cNvSpPr txBox="1">
            <a:spLocks noChangeArrowheads="1"/>
          </p:cNvSpPr>
          <p:nvPr/>
        </p:nvSpPr>
        <p:spPr bwMode="auto">
          <a:xfrm>
            <a:off x="1708150" y="74614"/>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1" name="图片 10"/>
          <p:cNvPicPr>
            <a:picLocks noChangeAspect="1"/>
          </p:cNvPicPr>
          <p:nvPr/>
        </p:nvPicPr>
        <p:blipFill>
          <a:blip r:embed="rId3"/>
          <a:stretch>
            <a:fillRect/>
          </a:stretch>
        </p:blipFill>
        <p:spPr>
          <a:xfrm>
            <a:off x="2307264" y="0"/>
            <a:ext cx="9884735" cy="1577591"/>
          </a:xfrm>
          <a:prstGeom prst="rect">
            <a:avLst/>
          </a:prstGeom>
        </p:spPr>
      </p:pic>
      <p:sp>
        <p:nvSpPr>
          <p:cNvPr id="12"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4"/>
          <a:stretch>
            <a:fillRect/>
          </a:stretch>
        </p:blipFill>
        <p:spPr>
          <a:xfrm>
            <a:off x="5341904" y="3356150"/>
            <a:ext cx="3516671" cy="310494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8323" y="2044121"/>
            <a:ext cx="2617177" cy="2468539"/>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5354" y="4512660"/>
            <a:ext cx="2616592" cy="2210927"/>
          </a:xfrm>
          <a:prstGeom prst="rect">
            <a:avLst/>
          </a:prstGeom>
        </p:spPr>
      </p:pic>
    </p:spTree>
    <p:extLst>
      <p:ext uri="{BB962C8B-B14F-4D97-AF65-F5344CB8AC3E}">
        <p14:creationId xmlns:p14="http://schemas.microsoft.com/office/powerpoint/2010/main" val="1207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6">
                                            <p:txEl>
                                              <p:pRg st="5" end="5"/>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a:spLocks noGrp="1"/>
          </p:cNvSpPr>
          <p:nvPr>
            <p:ph idx="1"/>
          </p:nvPr>
        </p:nvSpPr>
        <p:spPr>
          <a:xfrm>
            <a:off x="1014814" y="1538391"/>
            <a:ext cx="8834438" cy="6065837"/>
          </a:xfrm>
        </p:spPr>
        <p:txBody>
          <a:bodyPr/>
          <a:lstStyle/>
          <a:p>
            <a:pPr marL="363538" indent="-363538" algn="just">
              <a:lnSpc>
                <a:spcPct val="100000"/>
              </a:lnSpc>
              <a:buNone/>
            </a:pPr>
            <a:endParaRPr lang="en-US" altLang="zh-CN" dirty="0" smtClean="0"/>
          </a:p>
          <a:p>
            <a:pPr marL="514350" indent="-514350" algn="just">
              <a:lnSpc>
                <a:spcPct val="100000"/>
              </a:lnSpc>
              <a:buFont typeface="+mj-lt"/>
              <a:buAutoNum type="arabicPeriod" startAt="5"/>
            </a:pPr>
            <a:r>
              <a:rPr lang="en-US" altLang="zh-CN" dirty="0" smtClean="0"/>
              <a:t>Which of the following is another common expression meaning fashionable? </a:t>
            </a:r>
          </a:p>
          <a:p>
            <a:pPr marL="363538" indent="-363538">
              <a:lnSpc>
                <a:spcPct val="100000"/>
              </a:lnSpc>
              <a:buNone/>
            </a:pPr>
            <a:r>
              <a:rPr lang="en-US" altLang="zh-CN" dirty="0" smtClean="0"/>
              <a:t>       A) All the rage </a:t>
            </a:r>
          </a:p>
          <a:p>
            <a:pPr marL="363538" indent="-363538">
              <a:lnSpc>
                <a:spcPct val="100000"/>
              </a:lnSpc>
              <a:buNone/>
            </a:pPr>
            <a:r>
              <a:rPr lang="en-US" altLang="zh-CN" dirty="0" smtClean="0"/>
              <a:t>       B) All the anger </a:t>
            </a:r>
          </a:p>
          <a:p>
            <a:pPr marL="363538" indent="-363538">
              <a:lnSpc>
                <a:spcPct val="100000"/>
              </a:lnSpc>
              <a:buNone/>
            </a:pPr>
            <a:r>
              <a:rPr lang="en-US" altLang="zh-CN" dirty="0" smtClean="0"/>
              <a:t>       C) All the fury </a:t>
            </a:r>
          </a:p>
          <a:p>
            <a:pPr marL="363538" indent="-363538">
              <a:lnSpc>
                <a:spcPct val="100000"/>
              </a:lnSpc>
              <a:buNone/>
            </a:pPr>
            <a:r>
              <a:rPr lang="en-US" altLang="zh-CN" dirty="0" smtClean="0"/>
              <a:t>       D) All the upset</a:t>
            </a:r>
            <a:endParaRPr lang="zh-CN" altLang="en-US" dirty="0" smtClean="0"/>
          </a:p>
        </p:txBody>
      </p:sp>
      <p:sp>
        <p:nvSpPr>
          <p:cNvPr id="5126" name="文本框 4"/>
          <p:cNvSpPr txBox="1">
            <a:spLocks noChangeArrowheads="1"/>
          </p:cNvSpPr>
          <p:nvPr/>
        </p:nvSpPr>
        <p:spPr bwMode="auto">
          <a:xfrm>
            <a:off x="1708150" y="74614"/>
            <a:ext cx="2216150" cy="460375"/>
          </a:xfrm>
          <a:prstGeom prst="rect">
            <a:avLst/>
          </a:prstGeom>
          <a:noFill/>
          <a:ln w="9525">
            <a:noFill/>
            <a:miter lim="800000"/>
            <a:headEnd/>
            <a:tailEnd/>
          </a:ln>
        </p:spPr>
        <p:txBody>
          <a:bodyPr>
            <a:spAutoFit/>
          </a:bodyPr>
          <a:lstStyle/>
          <a:p>
            <a:pPr eaLnBrk="1" hangingPunct="1">
              <a:buFont typeface="Arial" charset="0"/>
              <a:buNone/>
            </a:pPr>
            <a:r>
              <a:rPr lang="en-US" altLang="zh-CN" sz="2400">
                <a:solidFill>
                  <a:schemeClr val="bg1"/>
                </a:solidFill>
                <a:latin typeface="Arial Black" pitchFamily="34" charset="0"/>
              </a:rPr>
              <a:t>Warming Up</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307264" cy="1499191"/>
          </a:xfrm>
          <a:prstGeom prst="rect">
            <a:avLst/>
          </a:prstGeom>
        </p:spPr>
      </p:pic>
      <p:pic>
        <p:nvPicPr>
          <p:cNvPr id="11" name="图片 10"/>
          <p:cNvPicPr>
            <a:picLocks noChangeAspect="1"/>
          </p:cNvPicPr>
          <p:nvPr/>
        </p:nvPicPr>
        <p:blipFill>
          <a:blip r:embed="rId3"/>
          <a:stretch>
            <a:fillRect/>
          </a:stretch>
        </p:blipFill>
        <p:spPr>
          <a:xfrm>
            <a:off x="2307264" y="0"/>
            <a:ext cx="9884735" cy="1577591"/>
          </a:xfrm>
          <a:prstGeom prst="rect">
            <a:avLst/>
          </a:prstGeom>
        </p:spPr>
      </p:pic>
      <p:sp>
        <p:nvSpPr>
          <p:cNvPr id="12" name="标题 10"/>
          <p:cNvSpPr>
            <a:spLocks noGrp="1"/>
          </p:cNvSpPr>
          <p:nvPr>
            <p:ph type="title"/>
          </p:nvPr>
        </p:nvSpPr>
        <p:spPr>
          <a:xfrm>
            <a:off x="1858945" y="212828"/>
            <a:ext cx="9494855" cy="1325563"/>
          </a:xfrm>
        </p:spPr>
        <p:txBody>
          <a:bodyPr>
            <a:normAutofit/>
          </a:bodyPr>
          <a:lstStyle/>
          <a:p>
            <a:r>
              <a:rPr lang="en-US" altLang="zh-CN" sz="5400" b="1" dirty="0" smtClean="0">
                <a:solidFill>
                  <a:schemeClr val="accent1">
                    <a:lumMod val="20000"/>
                    <a:lumOff val="80000"/>
                  </a:schemeClr>
                </a:solidFill>
                <a:latin typeface="Malgun Gothic" panose="020B0503020000020004" pitchFamily="34" charset="-127"/>
                <a:ea typeface="Malgun Gothic" panose="020B0503020000020004" pitchFamily="34" charset="-127"/>
              </a:rPr>
              <a:t>Warm-Up</a:t>
            </a:r>
            <a:endParaRPr lang="zh-CN" altLang="en-US" sz="5400" b="1" dirty="0">
              <a:solidFill>
                <a:schemeClr val="accent1">
                  <a:lumMod val="20000"/>
                  <a:lumOff val="80000"/>
                </a:schemeClr>
              </a:solidFill>
              <a:latin typeface="Malgun Gothic" panose="020B0503020000020004" pitchFamily="34" charset="-127"/>
              <a:ea typeface="Malgun Gothic" panose="020B0503020000020004" pitchFamily="34" charset="-127"/>
            </a:endParaRPr>
          </a:p>
        </p:txBody>
      </p:sp>
      <p:pic>
        <p:nvPicPr>
          <p:cNvPr id="2" name="图片 1"/>
          <p:cNvPicPr>
            <a:picLocks noChangeAspect="1"/>
          </p:cNvPicPr>
          <p:nvPr/>
        </p:nvPicPr>
        <p:blipFill>
          <a:blip r:embed="rId4"/>
          <a:stretch>
            <a:fillRect/>
          </a:stretch>
        </p:blipFill>
        <p:spPr>
          <a:xfrm>
            <a:off x="7536264" y="3084844"/>
            <a:ext cx="3065262" cy="3275071"/>
          </a:xfrm>
          <a:prstGeom prst="rect">
            <a:avLst/>
          </a:prstGeom>
        </p:spPr>
      </p:pic>
    </p:spTree>
    <p:extLst>
      <p:ext uri="{BB962C8B-B14F-4D97-AF65-F5344CB8AC3E}">
        <p14:creationId xmlns:p14="http://schemas.microsoft.com/office/powerpoint/2010/main" val="284510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6">
                                            <p:txEl>
                                              <p:pRg st="2" end="2"/>
                                            </p:txEl>
                                          </p:spTgt>
                                        </p:tgtEl>
                                        <p:attrNameLst>
                                          <p:attrName>style.color</p:attrName>
                                        </p:attrNameLst>
                                      </p:cBhvr>
                                      <p:to>
                                        <a:srgbClr val="FF0000"/>
                                      </p:to>
                                    </p:animClr>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5770</TotalTime>
  <Words>3511</Words>
  <Application>Microsoft Office PowerPoint</Application>
  <PresentationFormat>宽屏</PresentationFormat>
  <Paragraphs>638</Paragraphs>
  <Slides>61</Slides>
  <Notes>30</Notes>
  <HiddenSlides>0</HiddenSlides>
  <MMClips>2</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61</vt:i4>
      </vt:variant>
    </vt:vector>
  </HeadingPairs>
  <TitlesOfParts>
    <vt:vector size="80" baseType="lpstr">
      <vt:lpstr>Malgun Gothic</vt:lpstr>
      <vt:lpstr>黑体</vt:lpstr>
      <vt:lpstr>宋体</vt:lpstr>
      <vt:lpstr>arial</vt:lpstr>
      <vt:lpstr>arial</vt:lpstr>
      <vt:lpstr>Arial Black</vt:lpstr>
      <vt:lpstr>Bodoni MT Black</vt:lpstr>
      <vt:lpstr>Calibri</vt:lpstr>
      <vt:lpstr>Calibri Light</vt:lpstr>
      <vt:lpstr>Cambria Math</vt:lpstr>
      <vt:lpstr>Century Gothic</vt:lpstr>
      <vt:lpstr>Comic Sans MS</vt:lpstr>
      <vt:lpstr>Forte</vt:lpstr>
      <vt:lpstr>Times New Roman</vt:lpstr>
      <vt:lpstr>Tw Cen MT Condensed Extra Bold</vt:lpstr>
      <vt:lpstr>Vivaldi</vt:lpstr>
      <vt:lpstr>Wingdings</vt:lpstr>
      <vt:lpstr>Wingdings 2</vt:lpstr>
      <vt:lpstr>Office 主题</vt:lpstr>
      <vt:lpstr>PowerPoint 演示文稿</vt:lpstr>
      <vt:lpstr>Warm-Up</vt:lpstr>
      <vt:lpstr>Warm-Up</vt:lpstr>
      <vt:lpstr>Warm-Up</vt:lpstr>
      <vt:lpstr>Warm-Up</vt:lpstr>
      <vt:lpstr>Warm-Up</vt:lpstr>
      <vt:lpstr>Warm-Up</vt:lpstr>
      <vt:lpstr>Warm-Up</vt:lpstr>
      <vt:lpstr>Warm-Up</vt:lpstr>
      <vt:lpstr>Warm-Up</vt:lpstr>
      <vt:lpstr>PowerPoint 演示文稿</vt:lpstr>
      <vt:lpstr>PowerPoint 演示文稿</vt:lpstr>
      <vt:lpstr>Text Organization</vt:lpstr>
      <vt:lpstr>Text Organization</vt:lpstr>
      <vt:lpstr>Text Organization</vt:lpstr>
      <vt:lpstr>Text Organization</vt:lpstr>
      <vt:lpstr>Text Organization</vt:lpstr>
      <vt:lpstr>Text Organization</vt:lpstr>
      <vt:lpstr>Text Organization</vt:lpstr>
      <vt:lpstr>Summarising</vt:lpstr>
      <vt:lpstr>PowerPoint 演示文稿</vt:lpstr>
      <vt:lpstr>PowerPoint 演示文稿</vt:lpstr>
      <vt:lpstr>PowerPoint 演示文稿</vt:lpstr>
      <vt:lpstr>PowerPoint 演示文稿</vt:lpstr>
      <vt:lpstr>PowerPoint 演示文稿</vt:lpstr>
      <vt:lpstr>dodge v. </vt:lpstr>
      <vt:lpstr>superficial  a.</vt:lpstr>
      <vt:lpstr>mortal   a.</vt:lpstr>
      <vt:lpstr>waterproof  a.</vt:lpstr>
      <vt:lpstr>PowerPoint 演示文稿</vt:lpstr>
      <vt:lpstr>might (just)as well</vt:lpstr>
      <vt:lpstr>fashionista  n. </vt:lpstr>
      <vt:lpstr>at the expense of</vt:lpstr>
      <vt:lpstr>glamour n. </vt:lpstr>
      <vt:lpstr>PowerPoint 演示文稿</vt:lpstr>
      <vt:lpstr>extravagant  a.</vt:lpstr>
      <vt:lpstr>end up  a.</vt:lpstr>
      <vt:lpstr>PowerPoint 演示文稿</vt:lpstr>
      <vt:lpstr>dress down </vt:lpstr>
      <vt:lpstr>highs and lows</vt:lpstr>
      <vt:lpstr>PowerPoint 演示文稿</vt:lpstr>
      <vt:lpstr>PowerPoint 演示文稿</vt:lpstr>
      <vt:lpstr>rise and fall</vt:lpstr>
      <vt:lpstr>rise and fall</vt:lpstr>
      <vt:lpstr>boom and bust </vt:lpstr>
      <vt:lpstr>prim and proper</vt:lpstr>
      <vt:lpstr>PowerPoint 演示文稿</vt:lpstr>
      <vt:lpstr>PowerPoint 演示文稿</vt:lpstr>
      <vt:lpstr>Clothing (Everyday Clothes)</vt:lpstr>
      <vt:lpstr>Clothing (Everyday Clothes)</vt:lpstr>
      <vt:lpstr>Clothing </vt:lpstr>
      <vt:lpstr>OUTERWEAR</vt:lpstr>
      <vt:lpstr>OUTERWEAR</vt:lpstr>
      <vt:lpstr>SLEEPWEAR AND UNDERWEAR</vt:lpstr>
      <vt:lpstr>SLEEPWEAR AND UNDERWEAR</vt:lpstr>
      <vt:lpstr>PowerPoint 演示文稿</vt:lpstr>
      <vt:lpstr>JEWELRY AND ACCESSORIES </vt:lpstr>
      <vt:lpstr>JEWELRY AND ACCESSORIES </vt:lpstr>
      <vt:lpstr>Putting on a Pair of Pants </vt:lpstr>
      <vt:lpstr>Putting on a Shirt </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user2</dc:creator>
  <cp:lastModifiedBy>user2</cp:lastModifiedBy>
  <cp:revision>346</cp:revision>
  <dcterms:created xsi:type="dcterms:W3CDTF">2017-03-26T13:41:27Z</dcterms:created>
  <dcterms:modified xsi:type="dcterms:W3CDTF">2021-05-25T16:15:53Z</dcterms:modified>
</cp:coreProperties>
</file>